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97" r:id="rId2"/>
    <p:sldId id="390" r:id="rId3"/>
    <p:sldId id="395" r:id="rId4"/>
    <p:sldId id="389" r:id="rId5"/>
    <p:sldId id="383" r:id="rId6"/>
    <p:sldId id="384" r:id="rId7"/>
    <p:sldId id="385" r:id="rId8"/>
    <p:sldId id="396" r:id="rId9"/>
    <p:sldId id="393" r:id="rId10"/>
    <p:sldId id="391" r:id="rId11"/>
    <p:sldId id="282" r:id="rId12"/>
    <p:sldId id="281" r:id="rId13"/>
    <p:sldId id="280" r:id="rId14"/>
    <p:sldId id="279" r:id="rId15"/>
    <p:sldId id="278" r:id="rId16"/>
    <p:sldId id="275" r:id="rId17"/>
    <p:sldId id="277" r:id="rId18"/>
    <p:sldId id="388" r:id="rId19"/>
    <p:sldId id="387" r:id="rId20"/>
    <p:sldId id="273" r:id="rId21"/>
    <p:sldId id="274" r:id="rId22"/>
    <p:sldId id="386" r:id="rId23"/>
    <p:sldId id="392" r:id="rId24"/>
    <p:sldId id="3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7" autoAdjust="0"/>
    <p:restoredTop sz="94660"/>
  </p:normalViewPr>
  <p:slideViewPr>
    <p:cSldViewPr snapToGrid="0">
      <p:cViewPr varScale="1">
        <p:scale>
          <a:sx n="75" d="100"/>
          <a:sy n="75" d="100"/>
        </p:scale>
        <p:origin x="538" y="43"/>
      </p:cViewPr>
      <p:guideLst/>
    </p:cSldViewPr>
  </p:slideViewPr>
  <p:notesTextViewPr>
    <p:cViewPr>
      <p:scale>
        <a:sx n="1" d="1"/>
        <a:sy n="1" d="1"/>
      </p:scale>
      <p:origin x="0" y="0"/>
    </p:cViewPr>
  </p:notesTextViewPr>
  <p:sorterViewPr>
    <p:cViewPr>
      <p:scale>
        <a:sx n="100" d="100"/>
        <a:sy n="100" d="100"/>
      </p:scale>
      <p:origin x="0" y="-41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615E7-32C4-4C9D-A212-213F61F1EA77}" type="datetimeFigureOut">
              <a:rPr lang="en-MY" smtClean="0"/>
              <a:t>26/2/2024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08DE5-F2CE-4701-9AB2-65A37BBF967E}" type="slidenum">
              <a:rPr lang="en-MY" smtClean="0"/>
              <a:t>‹#›</a:t>
            </a:fld>
            <a:endParaRPr lang="en-MY"/>
          </a:p>
        </p:txBody>
      </p:sp>
    </p:spTree>
    <p:extLst>
      <p:ext uri="{BB962C8B-B14F-4D97-AF65-F5344CB8AC3E}">
        <p14:creationId xmlns:p14="http://schemas.microsoft.com/office/powerpoint/2010/main" val="309740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635DD-5762-279E-B36E-118C9A389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22D09-E119-9553-A9AB-FAEF7349D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07906-2209-C5CF-8254-C8CEE9F0F7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12F58D-A870-494C-3227-1CC68E068007}"/>
              </a:ext>
            </a:extLst>
          </p:cNvPr>
          <p:cNvSpPr>
            <a:spLocks noGrp="1"/>
          </p:cNvSpPr>
          <p:nvPr>
            <p:ph type="sldNum" sz="quarter" idx="10"/>
          </p:nvPr>
        </p:nvSpPr>
        <p:spPr/>
        <p:txBody>
          <a:bodyPr/>
          <a:lstStyle/>
          <a:p>
            <a:fld id="{FB828C2B-65B5-4EEB-8221-DF727321CE16}" type="slidenum">
              <a:rPr lang="en-US" smtClean="0"/>
              <a:t>5</a:t>
            </a:fld>
            <a:endParaRPr lang="en-US" dirty="0"/>
          </a:p>
        </p:txBody>
      </p:sp>
    </p:spTree>
    <p:extLst>
      <p:ext uri="{BB962C8B-B14F-4D97-AF65-F5344CB8AC3E}">
        <p14:creationId xmlns:p14="http://schemas.microsoft.com/office/powerpoint/2010/main" val="95026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ADDA-FAE7-E892-3E18-A961A399A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04131-BA01-25E4-53A5-857503F9C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19104-9D21-4501-7EA7-AE34F4EE31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D755DB-C0E8-4538-E7E3-4B36E3384365}"/>
              </a:ext>
            </a:extLst>
          </p:cNvPr>
          <p:cNvSpPr>
            <a:spLocks noGrp="1"/>
          </p:cNvSpPr>
          <p:nvPr>
            <p:ph type="sldNum" sz="quarter" idx="10"/>
          </p:nvPr>
        </p:nvSpPr>
        <p:spPr/>
        <p:txBody>
          <a:bodyPr/>
          <a:lstStyle/>
          <a:p>
            <a:fld id="{FB828C2B-65B5-4EEB-8221-DF727321CE16}" type="slidenum">
              <a:rPr lang="en-US" smtClean="0"/>
              <a:t>6</a:t>
            </a:fld>
            <a:endParaRPr lang="en-US" dirty="0"/>
          </a:p>
        </p:txBody>
      </p:sp>
    </p:spTree>
    <p:extLst>
      <p:ext uri="{BB962C8B-B14F-4D97-AF65-F5344CB8AC3E}">
        <p14:creationId xmlns:p14="http://schemas.microsoft.com/office/powerpoint/2010/main" val="125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FAF08-0394-89BD-F66E-64C5B40D1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FDFDA-2A4E-E26A-6729-ACF98B8BEF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B5961-A20B-C72E-14AE-237EB63A26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5F9288-D694-4A88-D9BE-06AB5EC16088}"/>
              </a:ext>
            </a:extLst>
          </p:cNvPr>
          <p:cNvSpPr>
            <a:spLocks noGrp="1"/>
          </p:cNvSpPr>
          <p:nvPr>
            <p:ph type="sldNum" sz="quarter" idx="10"/>
          </p:nvPr>
        </p:nvSpPr>
        <p:spPr/>
        <p:txBody>
          <a:bodyPr/>
          <a:lstStyle/>
          <a:p>
            <a:fld id="{FB828C2B-65B5-4EEB-8221-DF727321CE16}" type="slidenum">
              <a:rPr lang="en-US" smtClean="0"/>
              <a:t>7</a:t>
            </a:fld>
            <a:endParaRPr lang="en-US" dirty="0"/>
          </a:p>
        </p:txBody>
      </p:sp>
    </p:spTree>
    <p:extLst>
      <p:ext uri="{BB962C8B-B14F-4D97-AF65-F5344CB8AC3E}">
        <p14:creationId xmlns:p14="http://schemas.microsoft.com/office/powerpoint/2010/main" val="385542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6AC1-8356-873C-3FAD-0DBDCE43D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089FF092-4972-FE2E-5A22-8667ADF8D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D0CA64A3-69E7-4E78-CDC7-E0F716840706}"/>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5" name="Footer Placeholder 4">
            <a:extLst>
              <a:ext uri="{FF2B5EF4-FFF2-40B4-BE49-F238E27FC236}">
                <a16:creationId xmlns:a16="http://schemas.microsoft.com/office/drawing/2014/main" id="{0FB6C294-35AF-3CDE-6E8D-383EF80E583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7F9A154-A32C-4A4D-F624-C5D109314379}"/>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142073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3317-4DFD-1BA0-BEB4-D90F461A33B0}"/>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B72C358-F4BB-D40F-548C-032BA256E2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9AAA87D-E89E-524A-DBC1-D2392619DC32}"/>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5" name="Footer Placeholder 4">
            <a:extLst>
              <a:ext uri="{FF2B5EF4-FFF2-40B4-BE49-F238E27FC236}">
                <a16:creationId xmlns:a16="http://schemas.microsoft.com/office/drawing/2014/main" id="{5C4D2358-5EFF-D1DC-FF0B-4F7D621FA73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99482C6-A2C8-FA78-8C7D-7883ADDBF958}"/>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37218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92751-5056-5F77-2019-E73A6A5732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F8D2D32-299B-56D3-3927-3B65C26014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A15A82D-D207-CFAC-22D5-E4111A62FB3D}"/>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5" name="Footer Placeholder 4">
            <a:extLst>
              <a:ext uri="{FF2B5EF4-FFF2-40B4-BE49-F238E27FC236}">
                <a16:creationId xmlns:a16="http://schemas.microsoft.com/office/drawing/2014/main" id="{83516224-C311-28DE-0B24-75126F0059D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6C3DDD3-60B4-6770-3721-D7635716BE43}"/>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391574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98A5-76BA-3A0F-B452-3B13FBA403F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671FFA5-C2C4-4F09-2E76-03E7CE7C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073F06A-1647-B777-F111-65C0EC54A76C}"/>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5" name="Footer Placeholder 4">
            <a:extLst>
              <a:ext uri="{FF2B5EF4-FFF2-40B4-BE49-F238E27FC236}">
                <a16:creationId xmlns:a16="http://schemas.microsoft.com/office/drawing/2014/main" id="{91FB52CB-90DA-A4D4-4F95-AC829A4E5F1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D8FD929-E2E8-D947-6D81-4557404EECC1}"/>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263335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A849-687B-BA87-6F3C-E979FB240F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986D8D5F-D653-49E6-D165-C14FE374BC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1D4BAD-6428-F70F-5AF5-FFD07035044A}"/>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5" name="Footer Placeholder 4">
            <a:extLst>
              <a:ext uri="{FF2B5EF4-FFF2-40B4-BE49-F238E27FC236}">
                <a16:creationId xmlns:a16="http://schemas.microsoft.com/office/drawing/2014/main" id="{3F6CFBA9-9DAB-C080-CB5E-ABC365C3AC3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2046F16-7946-9888-1BE6-365F23755523}"/>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360455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ED71-2E6B-0298-D738-DFD637C8567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47A4773E-432D-D237-886A-A823511487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29956217-58CF-1C94-677D-B7DDFD20E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1FC14554-531F-88D3-E60D-1B13381249F4}"/>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6" name="Footer Placeholder 5">
            <a:extLst>
              <a:ext uri="{FF2B5EF4-FFF2-40B4-BE49-F238E27FC236}">
                <a16:creationId xmlns:a16="http://schemas.microsoft.com/office/drawing/2014/main" id="{57388FD5-CBD6-7C63-E5EC-EDA004FA68B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91090365-5EE5-2604-0252-65607B9AB66D}"/>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324472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180A-DD6E-B285-F379-104191B6C359}"/>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9AF5EF6-08F4-2E31-A96F-35FCB21DA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633267-E54B-7364-B5F3-2EA9F25E3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974E3197-2FBB-C12A-F850-41344B782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8264E-B751-02DD-8EFD-EE2A77E9E1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EE1EB7C5-60B3-8AA0-5F74-241DBD66E93A}"/>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8" name="Footer Placeholder 7">
            <a:extLst>
              <a:ext uri="{FF2B5EF4-FFF2-40B4-BE49-F238E27FC236}">
                <a16:creationId xmlns:a16="http://schemas.microsoft.com/office/drawing/2014/main" id="{2F892137-225F-134E-C49F-38290D7DF517}"/>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0CEFE2B-C279-6943-2ABC-B6BD18547DF5}"/>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321432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2B87-260B-EBD0-5C1E-D659F85B568A}"/>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9B40C015-51DD-D8AD-46B1-37F3E67A3363}"/>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4" name="Footer Placeholder 3">
            <a:extLst>
              <a:ext uri="{FF2B5EF4-FFF2-40B4-BE49-F238E27FC236}">
                <a16:creationId xmlns:a16="http://schemas.microsoft.com/office/drawing/2014/main" id="{4C84D87B-9ABB-F31A-EA32-3E89D7A069D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4455C387-8E41-74CD-2768-A689C480B7F9}"/>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53031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D68C7-EC94-197D-F831-B1E9D9712211}"/>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3" name="Footer Placeholder 2">
            <a:extLst>
              <a:ext uri="{FF2B5EF4-FFF2-40B4-BE49-F238E27FC236}">
                <a16:creationId xmlns:a16="http://schemas.microsoft.com/office/drawing/2014/main" id="{2AB11291-41E1-1FB2-9072-1E2CA8F73E5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AFB218C1-455A-47E9-0F40-62F3854E4E0C}"/>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4152155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16FC-6D21-A277-44FF-F7F88499E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08349978-1943-2E0E-A9F2-1D27A04A3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52B9552C-6A1A-1811-2B9F-940F4352E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7BFB1-3775-E3D3-7D73-001E689EDF6F}"/>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6" name="Footer Placeholder 5">
            <a:extLst>
              <a:ext uri="{FF2B5EF4-FFF2-40B4-BE49-F238E27FC236}">
                <a16:creationId xmlns:a16="http://schemas.microsoft.com/office/drawing/2014/main" id="{752B1D89-D2A6-3AE6-DB84-E59622F6D6C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71887CF-31EC-F8FC-8EB3-EB5074B5B592}"/>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411410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2D44-739F-7B9B-A38D-323011957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CE096CC-34F1-4415-F576-CC7F96356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685585CD-055D-3EF8-898B-ADD164ACC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5902D-2637-9618-1AD9-C97F3125B137}"/>
              </a:ext>
            </a:extLst>
          </p:cNvPr>
          <p:cNvSpPr>
            <a:spLocks noGrp="1"/>
          </p:cNvSpPr>
          <p:nvPr>
            <p:ph type="dt" sz="half" idx="10"/>
          </p:nvPr>
        </p:nvSpPr>
        <p:spPr/>
        <p:txBody>
          <a:bodyPr/>
          <a:lstStyle/>
          <a:p>
            <a:fld id="{ADFD8A39-2200-41A4-950C-1B118E39BE9F}" type="datetimeFigureOut">
              <a:rPr lang="en-MY" smtClean="0"/>
              <a:t>26/2/2024</a:t>
            </a:fld>
            <a:endParaRPr lang="en-MY"/>
          </a:p>
        </p:txBody>
      </p:sp>
      <p:sp>
        <p:nvSpPr>
          <p:cNvPr id="6" name="Footer Placeholder 5">
            <a:extLst>
              <a:ext uri="{FF2B5EF4-FFF2-40B4-BE49-F238E27FC236}">
                <a16:creationId xmlns:a16="http://schemas.microsoft.com/office/drawing/2014/main" id="{4A5B8E2E-DC4C-A698-6C55-D59CE14FF73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73B3A64-2FF9-5764-030E-43B78BB36682}"/>
              </a:ext>
            </a:extLst>
          </p:cNvPr>
          <p:cNvSpPr>
            <a:spLocks noGrp="1"/>
          </p:cNvSpPr>
          <p:nvPr>
            <p:ph type="sldNum" sz="quarter" idx="12"/>
          </p:nvPr>
        </p:nvSpPr>
        <p:spPr/>
        <p:txBody>
          <a:bodyPr/>
          <a:lstStyle/>
          <a:p>
            <a:fld id="{9C97EF70-872E-44DF-B39F-703CDBB406FA}" type="slidenum">
              <a:rPr lang="en-MY" smtClean="0"/>
              <a:t>‹#›</a:t>
            </a:fld>
            <a:endParaRPr lang="en-MY"/>
          </a:p>
        </p:txBody>
      </p:sp>
    </p:spTree>
    <p:extLst>
      <p:ext uri="{BB962C8B-B14F-4D97-AF65-F5344CB8AC3E}">
        <p14:creationId xmlns:p14="http://schemas.microsoft.com/office/powerpoint/2010/main" val="37528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64F58-9FB2-5BA4-2A67-8ED7F2420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D1C4A2A-0DA7-629F-1B2A-2CF2906F8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84CBA12-7898-477E-7041-13C39BE28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FD8A39-2200-41A4-950C-1B118E39BE9F}" type="datetimeFigureOut">
              <a:rPr lang="en-MY" smtClean="0"/>
              <a:t>26/2/2024</a:t>
            </a:fld>
            <a:endParaRPr lang="en-MY"/>
          </a:p>
        </p:txBody>
      </p:sp>
      <p:sp>
        <p:nvSpPr>
          <p:cNvPr id="5" name="Footer Placeholder 4">
            <a:extLst>
              <a:ext uri="{FF2B5EF4-FFF2-40B4-BE49-F238E27FC236}">
                <a16:creationId xmlns:a16="http://schemas.microsoft.com/office/drawing/2014/main" id="{C6147D42-37B8-0016-62F8-BE9837D75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MY"/>
          </a:p>
        </p:txBody>
      </p:sp>
      <p:sp>
        <p:nvSpPr>
          <p:cNvPr id="6" name="Slide Number Placeholder 5">
            <a:extLst>
              <a:ext uri="{FF2B5EF4-FFF2-40B4-BE49-F238E27FC236}">
                <a16:creationId xmlns:a16="http://schemas.microsoft.com/office/drawing/2014/main" id="{96AE41BF-38D1-B036-1F59-D8DFFC3C5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97EF70-872E-44DF-B39F-703CDBB406FA}" type="slidenum">
              <a:rPr lang="en-MY" smtClean="0"/>
              <a:t>‹#›</a:t>
            </a:fld>
            <a:endParaRPr lang="en-MY"/>
          </a:p>
        </p:txBody>
      </p:sp>
    </p:spTree>
    <p:extLst>
      <p:ext uri="{BB962C8B-B14F-4D97-AF65-F5344CB8AC3E}">
        <p14:creationId xmlns:p14="http://schemas.microsoft.com/office/powerpoint/2010/main" val="627779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5FC7-05ED-40D8-7127-D100135717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59C222-1A63-718A-BA74-8E3023423BAE}"/>
              </a:ext>
            </a:extLst>
          </p:cNvPr>
          <p:cNvSpPr txBox="1"/>
          <p:nvPr/>
        </p:nvSpPr>
        <p:spPr>
          <a:xfrm>
            <a:off x="457200" y="429846"/>
            <a:ext cx="10850880" cy="1754326"/>
          </a:xfrm>
          <a:prstGeom prst="rect">
            <a:avLst/>
          </a:prstGeom>
          <a:noFill/>
        </p:spPr>
        <p:txBody>
          <a:bodyPr wrap="square" rtlCol="0">
            <a:spAutoFit/>
          </a:bodyPr>
          <a:lstStyle/>
          <a:p>
            <a:pPr algn="ctr"/>
            <a:r>
              <a:rPr lang="en-MY" sz="3600" dirty="0"/>
              <a:t>INTRODUCTION TO </a:t>
            </a:r>
          </a:p>
          <a:p>
            <a:pPr algn="ctr"/>
            <a:r>
              <a:rPr lang="en-MY" sz="3600" dirty="0"/>
              <a:t>REAL LIFE INSURANCE APPLICATION IN </a:t>
            </a:r>
          </a:p>
          <a:p>
            <a:pPr algn="ctr"/>
            <a:r>
              <a:rPr lang="en-MY" sz="3600" dirty="0"/>
              <a:t>VARIOUS TYPES OF BUSINESSES</a:t>
            </a:r>
          </a:p>
        </p:txBody>
      </p:sp>
      <p:pic>
        <p:nvPicPr>
          <p:cNvPr id="11266" name="Picture 2" descr="Free Frames on White Background Stock Photo">
            <a:extLst>
              <a:ext uri="{FF2B5EF4-FFF2-40B4-BE49-F238E27FC236}">
                <a16:creationId xmlns:a16="http://schemas.microsoft.com/office/drawing/2014/main" id="{0060699E-1420-B75D-B74C-EE40FB73B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372" y="2282271"/>
            <a:ext cx="5912704" cy="401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8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82BC6-834B-560C-8B19-F798BD734B50}"/>
              </a:ext>
            </a:extLst>
          </p:cNvPr>
          <p:cNvSpPr txBox="1"/>
          <p:nvPr/>
        </p:nvSpPr>
        <p:spPr>
          <a:xfrm>
            <a:off x="284480" y="429846"/>
            <a:ext cx="11399520" cy="1754326"/>
          </a:xfrm>
          <a:prstGeom prst="rect">
            <a:avLst/>
          </a:prstGeom>
          <a:noFill/>
        </p:spPr>
        <p:txBody>
          <a:bodyPr wrap="square" rtlCol="0">
            <a:spAutoFit/>
          </a:bodyPr>
          <a:lstStyle/>
          <a:p>
            <a:pPr algn="ctr"/>
            <a:r>
              <a:rPr lang="en-MY" sz="3600" dirty="0"/>
              <a:t>INTRODUCTION TO </a:t>
            </a:r>
          </a:p>
          <a:p>
            <a:pPr algn="ctr"/>
            <a:r>
              <a:rPr lang="en-MY" sz="3600" dirty="0"/>
              <a:t>REAL LIFE INSURANCE APPLICATION IN </a:t>
            </a:r>
          </a:p>
          <a:p>
            <a:pPr algn="ctr"/>
            <a:r>
              <a:rPr lang="en-MY" sz="3600" dirty="0"/>
              <a:t>VARIOUS TYPES OF BUSINESSES</a:t>
            </a:r>
          </a:p>
        </p:txBody>
      </p:sp>
      <p:pic>
        <p:nvPicPr>
          <p:cNvPr id="11266" name="Picture 2" descr="Free Frames on White Background Stock Photo">
            <a:extLst>
              <a:ext uri="{FF2B5EF4-FFF2-40B4-BE49-F238E27FC236}">
                <a16:creationId xmlns:a16="http://schemas.microsoft.com/office/drawing/2014/main" id="{6673B61C-26C1-C59F-62CA-50D93767D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372" y="2282271"/>
            <a:ext cx="5912704" cy="401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558E-9D93-8234-FC0F-2F5475293D21}"/>
            </a:ext>
          </a:extLst>
        </p:cNvPr>
        <p:cNvGrpSpPr/>
        <p:nvPr/>
      </p:nvGrpSpPr>
      <p:grpSpPr>
        <a:xfrm>
          <a:off x="0" y="0"/>
          <a:ext cx="0" cy="0"/>
          <a:chOff x="0" y="0"/>
          <a:chExt cx="0" cy="0"/>
        </a:xfrm>
      </p:grpSpPr>
      <p:pic>
        <p:nvPicPr>
          <p:cNvPr id="2" name="Picture 1" descr="A building with glass windows&#10;&#10;Description automatically generated">
            <a:extLst>
              <a:ext uri="{FF2B5EF4-FFF2-40B4-BE49-F238E27FC236}">
                <a16:creationId xmlns:a16="http://schemas.microsoft.com/office/drawing/2014/main" id="{D4E8C720-30C4-790D-9303-72603AA1C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8037"/>
            <a:ext cx="5040432" cy="3359468"/>
          </a:xfrm>
          <a:prstGeom prst="rect">
            <a:avLst/>
          </a:prstGeom>
        </p:spPr>
      </p:pic>
      <p:sp>
        <p:nvSpPr>
          <p:cNvPr id="4" name="TextBox 3">
            <a:extLst>
              <a:ext uri="{FF2B5EF4-FFF2-40B4-BE49-F238E27FC236}">
                <a16:creationId xmlns:a16="http://schemas.microsoft.com/office/drawing/2014/main" id="{8526EF44-5F19-7F71-1F02-7C59107EFDD9}"/>
              </a:ext>
            </a:extLst>
          </p:cNvPr>
          <p:cNvSpPr txBox="1"/>
          <p:nvPr/>
        </p:nvSpPr>
        <p:spPr>
          <a:xfrm>
            <a:off x="5191760" y="1373673"/>
            <a:ext cx="6592599" cy="3970318"/>
          </a:xfrm>
          <a:prstGeom prst="rect">
            <a:avLst/>
          </a:prstGeom>
          <a:noFill/>
        </p:spPr>
        <p:txBody>
          <a:bodyPr wrap="square">
            <a:spAutoFit/>
          </a:bodyPr>
          <a:lstStyle/>
          <a:p>
            <a:r>
              <a:rPr lang="en-MY" b="1" dirty="0"/>
              <a:t>Building</a:t>
            </a:r>
            <a:br>
              <a:rPr lang="en-MY" dirty="0"/>
            </a:br>
            <a:r>
              <a:rPr lang="en-MY" dirty="0"/>
              <a:t>What could possibly go wrong?</a:t>
            </a:r>
          </a:p>
          <a:p>
            <a:endParaRPr lang="en-MY" dirty="0"/>
          </a:p>
          <a:p>
            <a:r>
              <a:rPr lang="en-MY" b="1" dirty="0"/>
              <a:t>Property Insurance</a:t>
            </a:r>
            <a:br>
              <a:rPr lang="en-MY" dirty="0"/>
            </a:br>
            <a:r>
              <a:rPr lang="en-MY" dirty="0"/>
              <a:t>Fire &amp; Lightning, flood, Windstorm and other perils</a:t>
            </a:r>
          </a:p>
          <a:p>
            <a:r>
              <a:rPr lang="en-MY" dirty="0"/>
              <a:t>Glass breakage</a:t>
            </a:r>
          </a:p>
          <a:p>
            <a:r>
              <a:rPr lang="en-MY" dirty="0"/>
              <a:t>Vandalism</a:t>
            </a:r>
          </a:p>
          <a:p>
            <a:r>
              <a:rPr lang="en-MY" dirty="0"/>
              <a:t>Theft</a:t>
            </a:r>
            <a:br>
              <a:rPr lang="en-MY" dirty="0"/>
            </a:br>
            <a:endParaRPr lang="en-MY" dirty="0"/>
          </a:p>
          <a:p>
            <a:r>
              <a:rPr lang="en-MY" dirty="0"/>
              <a:t>Have you witness a fire (Hard to stop)</a:t>
            </a:r>
          </a:p>
          <a:p>
            <a:r>
              <a:rPr lang="en-MY" dirty="0"/>
              <a:t>Have you witness a flood ? (Hard to stop) </a:t>
            </a:r>
          </a:p>
          <a:p>
            <a:br>
              <a:rPr lang="en-MY" dirty="0"/>
            </a:br>
            <a:r>
              <a:rPr lang="en-MY" b="1" dirty="0"/>
              <a:t>Liability </a:t>
            </a:r>
            <a:endParaRPr lang="en-MY" dirty="0"/>
          </a:p>
          <a:p>
            <a:r>
              <a:rPr lang="en-MY" dirty="0"/>
              <a:t>Injury &amp; property damage to Visitors / Neighbour / Public </a:t>
            </a:r>
          </a:p>
        </p:txBody>
      </p:sp>
    </p:spTree>
    <p:extLst>
      <p:ext uri="{BB962C8B-B14F-4D97-AF65-F5344CB8AC3E}">
        <p14:creationId xmlns:p14="http://schemas.microsoft.com/office/powerpoint/2010/main" val="1470140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A130A-59E1-73E5-F65F-96593B611792}"/>
            </a:ext>
          </a:extLst>
        </p:cNvPr>
        <p:cNvGrpSpPr/>
        <p:nvPr/>
      </p:nvGrpSpPr>
      <p:grpSpPr>
        <a:xfrm>
          <a:off x="0" y="0"/>
          <a:ext cx="0" cy="0"/>
          <a:chOff x="0" y="0"/>
          <a:chExt cx="0" cy="0"/>
        </a:xfrm>
      </p:grpSpPr>
      <p:pic>
        <p:nvPicPr>
          <p:cNvPr id="3" name="Picture 2" descr="Free White Threads in Factory Stock Photo">
            <a:extLst>
              <a:ext uri="{FF2B5EF4-FFF2-40B4-BE49-F238E27FC236}">
                <a16:creationId xmlns:a16="http://schemas.microsoft.com/office/drawing/2014/main" id="{222E3946-BC40-8829-67A6-FEED7FD31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9088"/>
            <a:ext cx="5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BCD7D4F-EE29-8DC1-4655-46032C3D818F}"/>
              </a:ext>
            </a:extLst>
          </p:cNvPr>
          <p:cNvSpPr txBox="1"/>
          <p:nvPr/>
        </p:nvSpPr>
        <p:spPr>
          <a:xfrm>
            <a:off x="5496636" y="1469427"/>
            <a:ext cx="6329603" cy="3693319"/>
          </a:xfrm>
          <a:prstGeom prst="rect">
            <a:avLst/>
          </a:prstGeom>
          <a:noFill/>
        </p:spPr>
        <p:txBody>
          <a:bodyPr wrap="square">
            <a:spAutoFit/>
          </a:bodyPr>
          <a:lstStyle/>
          <a:p>
            <a:r>
              <a:rPr lang="en-MY" b="1" dirty="0"/>
              <a:t>Production</a:t>
            </a:r>
            <a:br>
              <a:rPr lang="en-MY" dirty="0"/>
            </a:br>
            <a:r>
              <a:rPr lang="en-MY" dirty="0"/>
              <a:t>What could possibly go wrong?</a:t>
            </a:r>
          </a:p>
          <a:p>
            <a:endParaRPr lang="en-MY" dirty="0"/>
          </a:p>
          <a:p>
            <a:r>
              <a:rPr lang="en-MY" b="1" dirty="0"/>
              <a:t>Machinery Insurance</a:t>
            </a:r>
            <a:br>
              <a:rPr lang="en-MY" dirty="0"/>
            </a:br>
            <a:r>
              <a:rPr lang="en-US" dirty="0"/>
              <a:t>Fire &amp; Lightning, flood, Windstorm and other perils</a:t>
            </a:r>
            <a:endParaRPr lang="en-MY" dirty="0"/>
          </a:p>
          <a:p>
            <a:r>
              <a:rPr lang="en-MY" dirty="0"/>
              <a:t>Burglary, Accidental damage</a:t>
            </a:r>
          </a:p>
          <a:p>
            <a:endParaRPr lang="en-MY" dirty="0"/>
          </a:p>
          <a:p>
            <a:r>
              <a:rPr lang="en-MY" b="1" dirty="0"/>
              <a:t>Business interruption </a:t>
            </a:r>
            <a:br>
              <a:rPr lang="en-MY" dirty="0"/>
            </a:br>
            <a:r>
              <a:rPr lang="en-MY" dirty="0"/>
              <a:t>Loss of profits – cancelled orders</a:t>
            </a:r>
          </a:p>
          <a:p>
            <a:r>
              <a:rPr lang="en-MY" dirty="0"/>
              <a:t>increase in costs – outsource</a:t>
            </a:r>
          </a:p>
          <a:p>
            <a:r>
              <a:rPr lang="en-MY" dirty="0"/>
              <a:t>Bills and salary to pay (maybe rent if agreement did not allow)</a:t>
            </a:r>
          </a:p>
          <a:p>
            <a:br>
              <a:rPr lang="en-MY" dirty="0"/>
            </a:br>
            <a:endParaRPr lang="en-MY" dirty="0"/>
          </a:p>
        </p:txBody>
      </p:sp>
    </p:spTree>
    <p:extLst>
      <p:ext uri="{BB962C8B-B14F-4D97-AF65-F5344CB8AC3E}">
        <p14:creationId xmlns:p14="http://schemas.microsoft.com/office/powerpoint/2010/main" val="150515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DF28-4F00-629C-55C2-9CB548BC0ACE}"/>
            </a:ext>
          </a:extLst>
        </p:cNvPr>
        <p:cNvGrpSpPr/>
        <p:nvPr/>
      </p:nvGrpSpPr>
      <p:grpSpPr>
        <a:xfrm>
          <a:off x="0" y="0"/>
          <a:ext cx="0" cy="0"/>
          <a:chOff x="0" y="0"/>
          <a:chExt cx="0" cy="0"/>
        </a:xfrm>
      </p:grpSpPr>
      <p:pic>
        <p:nvPicPr>
          <p:cNvPr id="6" name="Picture 2" descr="Free Warehouse with Concrete Floors Stock Photo">
            <a:extLst>
              <a:ext uri="{FF2B5EF4-FFF2-40B4-BE49-F238E27FC236}">
                <a16:creationId xmlns:a16="http://schemas.microsoft.com/office/drawing/2014/main" id="{28042506-78D8-32C0-69C3-B836C3C9B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4" y="1083201"/>
            <a:ext cx="5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E2AE27-2C48-8D9C-EAB5-C9E9DF08A4A3}"/>
              </a:ext>
            </a:extLst>
          </p:cNvPr>
          <p:cNvSpPr txBox="1"/>
          <p:nvPr/>
        </p:nvSpPr>
        <p:spPr>
          <a:xfrm>
            <a:off x="5517738" y="1593218"/>
            <a:ext cx="6094268" cy="2585323"/>
          </a:xfrm>
          <a:prstGeom prst="rect">
            <a:avLst/>
          </a:prstGeom>
          <a:noFill/>
        </p:spPr>
        <p:txBody>
          <a:bodyPr wrap="square">
            <a:spAutoFit/>
          </a:bodyPr>
          <a:lstStyle/>
          <a:p>
            <a:r>
              <a:rPr lang="en-MY" b="1" dirty="0"/>
              <a:t>Stocks</a:t>
            </a:r>
            <a:br>
              <a:rPr lang="en-MY" dirty="0"/>
            </a:br>
            <a:r>
              <a:rPr lang="en-MY" dirty="0"/>
              <a:t>What could possibly go wrong?</a:t>
            </a:r>
          </a:p>
          <a:p>
            <a:endParaRPr lang="en-MY" dirty="0"/>
          </a:p>
          <a:p>
            <a:r>
              <a:rPr lang="en-MY" b="1" dirty="0"/>
              <a:t>Property Insurance</a:t>
            </a:r>
            <a:br>
              <a:rPr lang="en-MY" dirty="0"/>
            </a:br>
            <a:r>
              <a:rPr lang="en-US" dirty="0"/>
              <a:t>Fire &amp; Lightning, flood, Windstorm and other perils</a:t>
            </a:r>
          </a:p>
          <a:p>
            <a:r>
              <a:rPr lang="en-US" dirty="0"/>
              <a:t>Burglary – Stolen or damaged</a:t>
            </a:r>
          </a:p>
          <a:p>
            <a:r>
              <a:rPr lang="en-US" dirty="0"/>
              <a:t>Accidental damage</a:t>
            </a:r>
          </a:p>
          <a:p>
            <a:endParaRPr lang="en-US" dirty="0"/>
          </a:p>
          <a:p>
            <a:endParaRPr lang="en-MY" dirty="0"/>
          </a:p>
        </p:txBody>
      </p:sp>
    </p:spTree>
    <p:extLst>
      <p:ext uri="{BB962C8B-B14F-4D97-AF65-F5344CB8AC3E}">
        <p14:creationId xmlns:p14="http://schemas.microsoft.com/office/powerpoint/2010/main" val="102342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6D50F-E2F6-4229-4F9A-A2B7079B5AD4}"/>
            </a:ext>
          </a:extLst>
        </p:cNvPr>
        <p:cNvGrpSpPr/>
        <p:nvPr/>
      </p:nvGrpSpPr>
      <p:grpSpPr>
        <a:xfrm>
          <a:off x="0" y="0"/>
          <a:ext cx="0" cy="0"/>
          <a:chOff x="0" y="0"/>
          <a:chExt cx="0" cy="0"/>
        </a:xfrm>
      </p:grpSpPr>
      <p:pic>
        <p:nvPicPr>
          <p:cNvPr id="5" name="Picture 2" descr="Free A Man and a Woman Working for a Delivery Company Stock Photo">
            <a:extLst>
              <a:ext uri="{FF2B5EF4-FFF2-40B4-BE49-F238E27FC236}">
                <a16:creationId xmlns:a16="http://schemas.microsoft.com/office/drawing/2014/main" id="{920782D9-ED9F-4B92-C151-C3376507E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6939"/>
            <a:ext cx="5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7FCA61-2143-C7EA-814B-D5543FC23244}"/>
              </a:ext>
            </a:extLst>
          </p:cNvPr>
          <p:cNvSpPr txBox="1"/>
          <p:nvPr/>
        </p:nvSpPr>
        <p:spPr>
          <a:xfrm>
            <a:off x="5519440" y="1794085"/>
            <a:ext cx="6296640" cy="2308324"/>
          </a:xfrm>
          <a:prstGeom prst="rect">
            <a:avLst/>
          </a:prstGeom>
          <a:noFill/>
        </p:spPr>
        <p:txBody>
          <a:bodyPr wrap="square">
            <a:spAutoFit/>
          </a:bodyPr>
          <a:lstStyle/>
          <a:p>
            <a:r>
              <a:rPr lang="en-MY" b="1" dirty="0"/>
              <a:t>Good in transit</a:t>
            </a:r>
            <a:br>
              <a:rPr lang="en-MY" dirty="0"/>
            </a:br>
            <a:r>
              <a:rPr lang="en-MY" dirty="0"/>
              <a:t>What could possibly go wrong?</a:t>
            </a:r>
          </a:p>
          <a:p>
            <a:endParaRPr lang="en-MY" dirty="0"/>
          </a:p>
          <a:p>
            <a:r>
              <a:rPr lang="en-MY" b="1" dirty="0"/>
              <a:t>Property Insurance</a:t>
            </a:r>
            <a:br>
              <a:rPr lang="en-MY" dirty="0"/>
            </a:br>
            <a:r>
              <a:rPr lang="en-MY" dirty="0"/>
              <a:t>Accident</a:t>
            </a:r>
          </a:p>
          <a:p>
            <a:r>
              <a:rPr lang="en-MY" dirty="0"/>
              <a:t>Hijack</a:t>
            </a:r>
          </a:p>
          <a:p>
            <a:r>
              <a:rPr lang="en-MY" dirty="0"/>
              <a:t>Theft</a:t>
            </a:r>
          </a:p>
          <a:p>
            <a:endParaRPr lang="en-MY" dirty="0"/>
          </a:p>
        </p:txBody>
      </p:sp>
    </p:spTree>
    <p:extLst>
      <p:ext uri="{BB962C8B-B14F-4D97-AF65-F5344CB8AC3E}">
        <p14:creationId xmlns:p14="http://schemas.microsoft.com/office/powerpoint/2010/main" val="322264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56B8-41FB-AC47-FF5B-BEA973D3ADAE}"/>
            </a:ext>
          </a:extLst>
        </p:cNvPr>
        <p:cNvGrpSpPr/>
        <p:nvPr/>
      </p:nvGrpSpPr>
      <p:grpSpPr>
        <a:xfrm>
          <a:off x="0" y="0"/>
          <a:ext cx="0" cy="0"/>
          <a:chOff x="0" y="0"/>
          <a:chExt cx="0" cy="0"/>
        </a:xfrm>
      </p:grpSpPr>
      <p:pic>
        <p:nvPicPr>
          <p:cNvPr id="4" name="Picture 2" descr="Free From above of cargo ship moored in port while unloading colorful containers in sunny day Stock Photo">
            <a:extLst>
              <a:ext uri="{FF2B5EF4-FFF2-40B4-BE49-F238E27FC236}">
                <a16:creationId xmlns:a16="http://schemas.microsoft.com/office/drawing/2014/main" id="{A9095AAB-FAD2-AF17-43B9-059FF8A09D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33"/>
          <a:stretch/>
        </p:blipFill>
        <p:spPr bwMode="auto">
          <a:xfrm>
            <a:off x="0" y="1214239"/>
            <a:ext cx="5401318" cy="36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EF2AF9E-E950-67A1-0ABC-363E5DE79B48}"/>
              </a:ext>
            </a:extLst>
          </p:cNvPr>
          <p:cNvSpPr txBox="1"/>
          <p:nvPr/>
        </p:nvSpPr>
        <p:spPr>
          <a:xfrm>
            <a:off x="5543622" y="1860077"/>
            <a:ext cx="6648378" cy="2585323"/>
          </a:xfrm>
          <a:prstGeom prst="rect">
            <a:avLst/>
          </a:prstGeom>
          <a:noFill/>
        </p:spPr>
        <p:txBody>
          <a:bodyPr wrap="square">
            <a:spAutoFit/>
          </a:bodyPr>
          <a:lstStyle/>
          <a:p>
            <a:r>
              <a:rPr lang="en-MY" b="1" dirty="0"/>
              <a:t>Goods / Cargo</a:t>
            </a:r>
            <a:br>
              <a:rPr lang="en-MY" dirty="0"/>
            </a:br>
            <a:r>
              <a:rPr lang="en-MY" dirty="0"/>
              <a:t>What could possibly go wrong?</a:t>
            </a:r>
          </a:p>
          <a:p>
            <a:endParaRPr lang="en-MY" dirty="0"/>
          </a:p>
          <a:p>
            <a:r>
              <a:rPr lang="en-MY" b="1" dirty="0"/>
              <a:t>Marine Insurance</a:t>
            </a:r>
            <a:br>
              <a:rPr lang="en-MY" dirty="0"/>
            </a:br>
            <a:r>
              <a:rPr lang="en-MY" dirty="0"/>
              <a:t>Lost / damage during shipment</a:t>
            </a:r>
          </a:p>
          <a:p>
            <a:r>
              <a:rPr lang="en-MY" dirty="0"/>
              <a:t>Jettison – share of losses</a:t>
            </a:r>
          </a:p>
          <a:p>
            <a:endParaRPr lang="en-MY" dirty="0"/>
          </a:p>
          <a:p>
            <a:r>
              <a:rPr lang="en-MY" dirty="0"/>
              <a:t>Case : Bottles of wine damaged during shipment</a:t>
            </a:r>
            <a:br>
              <a:rPr lang="en-MY" dirty="0"/>
            </a:br>
            <a:endParaRPr lang="en-MY" dirty="0"/>
          </a:p>
        </p:txBody>
      </p:sp>
    </p:spTree>
    <p:extLst>
      <p:ext uri="{BB962C8B-B14F-4D97-AF65-F5344CB8AC3E}">
        <p14:creationId xmlns:p14="http://schemas.microsoft.com/office/powerpoint/2010/main" val="306700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60357-C754-1806-F343-D76F55275A82}"/>
            </a:ext>
          </a:extLst>
        </p:cNvPr>
        <p:cNvGrpSpPr/>
        <p:nvPr/>
      </p:nvGrpSpPr>
      <p:grpSpPr>
        <a:xfrm>
          <a:off x="0" y="0"/>
          <a:ext cx="0" cy="0"/>
          <a:chOff x="0" y="0"/>
          <a:chExt cx="0" cy="0"/>
        </a:xfrm>
      </p:grpSpPr>
      <p:pic>
        <p:nvPicPr>
          <p:cNvPr id="7" name="Picture 6" descr="A shelf with different containers on it&#10;&#10;Description automatically generated">
            <a:extLst>
              <a:ext uri="{FF2B5EF4-FFF2-40B4-BE49-F238E27FC236}">
                <a16:creationId xmlns:a16="http://schemas.microsoft.com/office/drawing/2014/main" id="{A46B471C-C4F2-C30C-B951-72B5538D4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831"/>
            <a:ext cx="5400768" cy="3600000"/>
          </a:xfrm>
          <a:prstGeom prst="rect">
            <a:avLst/>
          </a:prstGeom>
        </p:spPr>
      </p:pic>
      <p:sp>
        <p:nvSpPr>
          <p:cNvPr id="9" name="TextBox 8">
            <a:extLst>
              <a:ext uri="{FF2B5EF4-FFF2-40B4-BE49-F238E27FC236}">
                <a16:creationId xmlns:a16="http://schemas.microsoft.com/office/drawing/2014/main" id="{F2B4D294-7087-B57C-7830-D2B9C2313394}"/>
              </a:ext>
            </a:extLst>
          </p:cNvPr>
          <p:cNvSpPr txBox="1"/>
          <p:nvPr/>
        </p:nvSpPr>
        <p:spPr>
          <a:xfrm>
            <a:off x="5568462" y="1295831"/>
            <a:ext cx="6094268" cy="2585323"/>
          </a:xfrm>
          <a:prstGeom prst="rect">
            <a:avLst/>
          </a:prstGeom>
          <a:noFill/>
        </p:spPr>
        <p:txBody>
          <a:bodyPr wrap="square">
            <a:spAutoFit/>
          </a:bodyPr>
          <a:lstStyle/>
          <a:p>
            <a:r>
              <a:rPr lang="en-MY" b="1" dirty="0"/>
              <a:t>Product</a:t>
            </a:r>
            <a:br>
              <a:rPr lang="en-MY" dirty="0"/>
            </a:br>
            <a:r>
              <a:rPr lang="en-MY" dirty="0"/>
              <a:t>What could possibly go wrong?</a:t>
            </a:r>
          </a:p>
          <a:p>
            <a:endParaRPr lang="en-MY" dirty="0"/>
          </a:p>
          <a:p>
            <a:r>
              <a:rPr lang="en-MY" b="1" dirty="0"/>
              <a:t>Product Liability Insurance</a:t>
            </a:r>
          </a:p>
          <a:p>
            <a:r>
              <a:rPr lang="en-MY" b="1" dirty="0"/>
              <a:t>*Defective Product </a:t>
            </a:r>
          </a:p>
          <a:p>
            <a:r>
              <a:rPr lang="en-MY" dirty="0"/>
              <a:t>Design, Manufacturing, Labelling</a:t>
            </a:r>
          </a:p>
          <a:p>
            <a:r>
              <a:rPr lang="en-MY" b="1" dirty="0"/>
              <a:t>*Caused </a:t>
            </a:r>
          </a:p>
          <a:p>
            <a:r>
              <a:rPr lang="en-US" dirty="0"/>
              <a:t>Bodily injury or property damage resulting from the use of the product</a:t>
            </a:r>
            <a:endParaRPr lang="en-MY" dirty="0"/>
          </a:p>
        </p:txBody>
      </p:sp>
    </p:spTree>
    <p:extLst>
      <p:ext uri="{BB962C8B-B14F-4D97-AF65-F5344CB8AC3E}">
        <p14:creationId xmlns:p14="http://schemas.microsoft.com/office/powerpoint/2010/main" val="363863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4C33-023B-9711-34EF-93FBCE83D9FB}"/>
            </a:ext>
          </a:extLst>
        </p:cNvPr>
        <p:cNvGrpSpPr/>
        <p:nvPr/>
      </p:nvGrpSpPr>
      <p:grpSpPr>
        <a:xfrm>
          <a:off x="0" y="0"/>
          <a:ext cx="0" cy="0"/>
          <a:chOff x="0" y="0"/>
          <a:chExt cx="0" cy="0"/>
        </a:xfrm>
      </p:grpSpPr>
      <p:pic>
        <p:nvPicPr>
          <p:cNvPr id="8194" name="Picture 2" descr="Free Coffee Shop Stock Photo">
            <a:extLst>
              <a:ext uri="{FF2B5EF4-FFF2-40B4-BE49-F238E27FC236}">
                <a16:creationId xmlns:a16="http://schemas.microsoft.com/office/drawing/2014/main" id="{9CFE4CB0-8F7F-6202-A7F0-92B8BE7F14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007"/>
          <a:stretch/>
        </p:blipFill>
        <p:spPr bwMode="auto">
          <a:xfrm>
            <a:off x="0" y="1282856"/>
            <a:ext cx="5401318" cy="36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FE2529-FEF8-62E1-0389-102EC52DB496}"/>
              </a:ext>
            </a:extLst>
          </p:cNvPr>
          <p:cNvSpPr txBox="1"/>
          <p:nvPr/>
        </p:nvSpPr>
        <p:spPr>
          <a:xfrm>
            <a:off x="5522506" y="1712664"/>
            <a:ext cx="6527254" cy="3139321"/>
          </a:xfrm>
          <a:prstGeom prst="rect">
            <a:avLst/>
          </a:prstGeom>
          <a:noFill/>
        </p:spPr>
        <p:txBody>
          <a:bodyPr wrap="square">
            <a:spAutoFit/>
          </a:bodyPr>
          <a:lstStyle/>
          <a:p>
            <a:r>
              <a:rPr lang="en-MY" b="1" dirty="0"/>
              <a:t>Retail / Café / Store</a:t>
            </a:r>
            <a:br>
              <a:rPr lang="en-MY" dirty="0"/>
            </a:br>
            <a:r>
              <a:rPr lang="en-MY" dirty="0"/>
              <a:t>What could possibly go wrong?</a:t>
            </a:r>
          </a:p>
          <a:p>
            <a:endParaRPr lang="en-MY" dirty="0"/>
          </a:p>
          <a:p>
            <a:r>
              <a:rPr lang="en-MY" b="1" dirty="0"/>
              <a:t>Property Insurance</a:t>
            </a:r>
          </a:p>
          <a:p>
            <a:r>
              <a:rPr lang="en-MY" dirty="0"/>
              <a:t>Renovation &amp; equipment, furniture and fittings, stocks</a:t>
            </a:r>
          </a:p>
          <a:p>
            <a:endParaRPr lang="en-MY" dirty="0"/>
          </a:p>
          <a:p>
            <a:r>
              <a:rPr lang="en-MY" dirty="0"/>
              <a:t>Theft of goods / Vandalism </a:t>
            </a:r>
          </a:p>
          <a:p>
            <a:br>
              <a:rPr lang="en-MY" dirty="0"/>
            </a:br>
            <a:r>
              <a:rPr lang="en-MY" b="1" dirty="0"/>
              <a:t>Liability</a:t>
            </a:r>
          </a:p>
          <a:p>
            <a:r>
              <a:rPr lang="en-MY" dirty="0"/>
              <a:t>Customer injured themselves in the store</a:t>
            </a:r>
          </a:p>
          <a:p>
            <a:r>
              <a:rPr lang="en-MY" dirty="0"/>
              <a:t>Food poisoning after taking the food</a:t>
            </a:r>
          </a:p>
        </p:txBody>
      </p:sp>
    </p:spTree>
    <p:extLst>
      <p:ext uri="{BB962C8B-B14F-4D97-AF65-F5344CB8AC3E}">
        <p14:creationId xmlns:p14="http://schemas.microsoft.com/office/powerpoint/2010/main" val="138034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A2477-88CB-C2D9-8437-F662F6F86B2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563111F-6585-5691-C22A-D42A58CC7AC3}"/>
              </a:ext>
            </a:extLst>
          </p:cNvPr>
          <p:cNvSpPr txBox="1"/>
          <p:nvPr/>
        </p:nvSpPr>
        <p:spPr>
          <a:xfrm>
            <a:off x="5543528" y="1808276"/>
            <a:ext cx="6475752" cy="2585323"/>
          </a:xfrm>
          <a:prstGeom prst="rect">
            <a:avLst/>
          </a:prstGeom>
          <a:noFill/>
        </p:spPr>
        <p:txBody>
          <a:bodyPr wrap="square">
            <a:spAutoFit/>
          </a:bodyPr>
          <a:lstStyle/>
          <a:p>
            <a:r>
              <a:rPr lang="en-MY" b="1" dirty="0"/>
              <a:t>Digital Presence </a:t>
            </a:r>
            <a:br>
              <a:rPr lang="en-MY" dirty="0"/>
            </a:br>
            <a:r>
              <a:rPr lang="en-MY" dirty="0"/>
              <a:t>What could possibly go wrong?</a:t>
            </a:r>
          </a:p>
          <a:p>
            <a:endParaRPr lang="en-MY" dirty="0"/>
          </a:p>
          <a:p>
            <a:r>
              <a:rPr lang="en-MY" b="1" dirty="0"/>
              <a:t>Liability</a:t>
            </a:r>
          </a:p>
          <a:p>
            <a:r>
              <a:rPr lang="en-MY" dirty="0"/>
              <a:t>Cyber Insurance </a:t>
            </a:r>
          </a:p>
          <a:p>
            <a:r>
              <a:rPr lang="en-MY" dirty="0"/>
              <a:t>- Own damage – hardware, software and database</a:t>
            </a:r>
          </a:p>
          <a:p>
            <a:r>
              <a:rPr lang="en-MY" dirty="0"/>
              <a:t>- Third party – stolen data, intellectual property</a:t>
            </a:r>
          </a:p>
          <a:p>
            <a:endParaRPr lang="en-MY" dirty="0"/>
          </a:p>
          <a:p>
            <a:endParaRPr lang="en-MY" dirty="0"/>
          </a:p>
        </p:txBody>
      </p:sp>
      <p:pic>
        <p:nvPicPr>
          <p:cNvPr id="4098" name="Picture 2" descr="Free Person Using Black And White Smartphone and Holding Blue Card Stock Photo">
            <a:extLst>
              <a:ext uri="{FF2B5EF4-FFF2-40B4-BE49-F238E27FC236}">
                <a16:creationId xmlns:a16="http://schemas.microsoft.com/office/drawing/2014/main" id="{5F0F03FF-452C-FD25-DC9A-9BB33AD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0938"/>
            <a:ext cx="54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8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E5A9-D353-9402-9998-9FF93453767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7687DA4-4703-1FC5-62CC-8E2CC8BDB1F8}"/>
              </a:ext>
            </a:extLst>
          </p:cNvPr>
          <p:cNvSpPr txBox="1"/>
          <p:nvPr/>
        </p:nvSpPr>
        <p:spPr>
          <a:xfrm>
            <a:off x="5559669" y="1293990"/>
            <a:ext cx="6094268" cy="646331"/>
          </a:xfrm>
          <a:prstGeom prst="rect">
            <a:avLst/>
          </a:prstGeom>
          <a:noFill/>
        </p:spPr>
        <p:txBody>
          <a:bodyPr wrap="square">
            <a:spAutoFit/>
          </a:bodyPr>
          <a:lstStyle/>
          <a:p>
            <a:r>
              <a:rPr lang="en-MY" b="1" dirty="0"/>
              <a:t>Influencers (Social media &amp; content creators)</a:t>
            </a:r>
          </a:p>
          <a:p>
            <a:r>
              <a:rPr lang="en-US" dirty="0"/>
              <a:t>What could possibly go wrong?</a:t>
            </a:r>
          </a:p>
        </p:txBody>
      </p:sp>
      <p:pic>
        <p:nvPicPr>
          <p:cNvPr id="5122" name="Picture 2" descr="Free Person Using Laptop Computer during Daytime Stock Photo">
            <a:extLst>
              <a:ext uri="{FF2B5EF4-FFF2-40B4-BE49-F238E27FC236}">
                <a16:creationId xmlns:a16="http://schemas.microsoft.com/office/drawing/2014/main" id="{F291A5EA-6B16-941E-BE8B-D0981BE0C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3990"/>
            <a:ext cx="5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1E4FA6-82A6-EF22-E92C-91CC5BB8FF5E}"/>
              </a:ext>
            </a:extLst>
          </p:cNvPr>
          <p:cNvSpPr txBox="1"/>
          <p:nvPr/>
        </p:nvSpPr>
        <p:spPr>
          <a:xfrm>
            <a:off x="5661269" y="2123561"/>
            <a:ext cx="6096000" cy="1754326"/>
          </a:xfrm>
          <a:prstGeom prst="rect">
            <a:avLst/>
          </a:prstGeom>
          <a:noFill/>
        </p:spPr>
        <p:txBody>
          <a:bodyPr wrap="square">
            <a:spAutoFit/>
          </a:bodyPr>
          <a:lstStyle/>
          <a:p>
            <a:r>
              <a:rPr lang="en-MY" b="1" dirty="0"/>
              <a:t>General Liability / Social Media Liability etc.)</a:t>
            </a:r>
          </a:p>
          <a:p>
            <a:r>
              <a:rPr lang="en-MY" dirty="0"/>
              <a:t>Being accused of </a:t>
            </a:r>
          </a:p>
          <a:p>
            <a:pPr marL="285750" indent="-285750">
              <a:buFont typeface="Arial" panose="020B0604020202020204" pitchFamily="34" charset="0"/>
              <a:buChar char="•"/>
            </a:pPr>
            <a:r>
              <a:rPr lang="en-MY" dirty="0"/>
              <a:t>Copyright infringement</a:t>
            </a:r>
          </a:p>
          <a:p>
            <a:pPr marL="285750" indent="-285750">
              <a:buFont typeface="Arial" panose="020B0604020202020204" pitchFamily="34" charset="0"/>
              <a:buChar char="•"/>
            </a:pPr>
            <a:r>
              <a:rPr lang="en-MY" dirty="0"/>
              <a:t>Misinformation </a:t>
            </a:r>
          </a:p>
          <a:p>
            <a:pPr marL="285750" indent="-285750">
              <a:buFont typeface="Arial" panose="020B0604020202020204" pitchFamily="34" charset="0"/>
              <a:buChar char="•"/>
            </a:pPr>
            <a:r>
              <a:rPr lang="en-MY" dirty="0"/>
              <a:t>Defamation  - Libel &amp; slander</a:t>
            </a:r>
          </a:p>
          <a:p>
            <a:pPr marL="285750" indent="-285750">
              <a:buFont typeface="Arial" panose="020B0604020202020204" pitchFamily="34" charset="0"/>
              <a:buChar char="•"/>
            </a:pPr>
            <a:r>
              <a:rPr lang="en-MY" dirty="0"/>
              <a:t>Giving irresponsible financial advice</a:t>
            </a:r>
          </a:p>
        </p:txBody>
      </p:sp>
    </p:spTree>
    <p:extLst>
      <p:ext uri="{BB962C8B-B14F-4D97-AF65-F5344CB8AC3E}">
        <p14:creationId xmlns:p14="http://schemas.microsoft.com/office/powerpoint/2010/main" val="129438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833979-5218-FBEE-4E31-424401BF3192}"/>
              </a:ext>
            </a:extLst>
          </p:cNvPr>
          <p:cNvSpPr/>
          <p:nvPr/>
        </p:nvSpPr>
        <p:spPr>
          <a:xfrm>
            <a:off x="3048000" y="996602"/>
            <a:ext cx="8521760" cy="4170313"/>
          </a:xfrm>
          <a:prstGeom prst="rect">
            <a:avLst/>
          </a:prstGeom>
        </p:spPr>
        <p:txBody>
          <a:bodyPr vert="horz" lIns="91440" tIns="45720" rIns="91440" bIns="45720" rtlCol="0" anchor="ctr">
            <a:noAutofit/>
          </a:bodyPr>
          <a:lstStyle/>
          <a:p>
            <a:pPr>
              <a:lnSpc>
                <a:spcPct val="90000"/>
              </a:lnSpc>
              <a:spcBef>
                <a:spcPts val="1200"/>
              </a:spcBef>
            </a:pPr>
            <a:r>
              <a:rPr lang="en-US" sz="3600" b="1" dirty="0">
                <a:solidFill>
                  <a:schemeClr val="tx2"/>
                </a:solidFill>
              </a:rPr>
              <a:t> </a:t>
            </a:r>
          </a:p>
          <a:p>
            <a:pPr>
              <a:lnSpc>
                <a:spcPct val="90000"/>
              </a:lnSpc>
              <a:spcBef>
                <a:spcPts val="1200"/>
              </a:spcBef>
            </a:pPr>
            <a:r>
              <a:rPr lang="en-US" sz="3600" b="1" dirty="0">
                <a:solidFill>
                  <a:schemeClr val="tx2"/>
                </a:solidFill>
              </a:rPr>
              <a:t>COMPANY &amp; BACKGROUND</a:t>
            </a:r>
          </a:p>
          <a:p>
            <a:pPr marL="457200" indent="-228600">
              <a:lnSpc>
                <a:spcPct val="90000"/>
              </a:lnSpc>
              <a:spcBef>
                <a:spcPts val="1200"/>
              </a:spcBef>
              <a:buFont typeface="Arial" panose="020B0604020202020204" pitchFamily="34" charset="0"/>
              <a:buChar char="•"/>
            </a:pPr>
            <a:r>
              <a:rPr lang="en-US" sz="3200" b="1" dirty="0"/>
              <a:t>Evolutis Sdn. Bhd.  </a:t>
            </a:r>
          </a:p>
          <a:p>
            <a:pPr marL="457200" indent="-228600">
              <a:lnSpc>
                <a:spcPct val="90000"/>
              </a:lnSpc>
              <a:spcBef>
                <a:spcPts val="1200"/>
              </a:spcBef>
              <a:buFont typeface="Arial" panose="020B0604020202020204" pitchFamily="34" charset="0"/>
              <a:buChar char="•"/>
            </a:pPr>
            <a:r>
              <a:rPr lang="en-US" sz="3200" b="1" dirty="0"/>
              <a:t>Insurance Agency &amp; Consultancy</a:t>
            </a:r>
          </a:p>
          <a:p>
            <a:pPr marL="457200" indent="-228600">
              <a:lnSpc>
                <a:spcPct val="90000"/>
              </a:lnSpc>
              <a:spcBef>
                <a:spcPts val="1200"/>
              </a:spcBef>
              <a:buFont typeface="Arial" panose="020B0604020202020204" pitchFamily="34" charset="0"/>
              <a:buChar char="•"/>
            </a:pPr>
            <a:r>
              <a:rPr lang="en-US" sz="3200" b="1" dirty="0"/>
              <a:t>&gt;20 Years in the Insurance Industry </a:t>
            </a:r>
          </a:p>
          <a:p>
            <a:pPr marL="457200" indent="-228600">
              <a:lnSpc>
                <a:spcPct val="90000"/>
              </a:lnSpc>
              <a:spcBef>
                <a:spcPts val="1200"/>
              </a:spcBef>
              <a:buFont typeface="Arial" panose="020B0604020202020204" pitchFamily="34" charset="0"/>
              <a:buChar char="•"/>
            </a:pPr>
            <a:r>
              <a:rPr lang="en-US" sz="3200" b="1" dirty="0"/>
              <a:t>Previously in the Accounting Profession</a:t>
            </a:r>
          </a:p>
          <a:p>
            <a:pPr marL="457200" indent="-228600">
              <a:lnSpc>
                <a:spcPct val="90000"/>
              </a:lnSpc>
              <a:spcBef>
                <a:spcPts val="1200"/>
              </a:spcBef>
              <a:buFont typeface="Arial" panose="020B0604020202020204" pitchFamily="34" charset="0"/>
              <a:buChar char="•"/>
            </a:pPr>
            <a:r>
              <a:rPr lang="en-US" sz="3200" b="1" dirty="0"/>
              <a:t>Located in Kuala Lumpur, Malaysia</a:t>
            </a:r>
          </a:p>
          <a:p>
            <a:pPr marL="228600">
              <a:lnSpc>
                <a:spcPct val="90000"/>
              </a:lnSpc>
              <a:spcBef>
                <a:spcPts val="1200"/>
              </a:spcBef>
            </a:pPr>
            <a:endParaRPr lang="en-US" sz="3200" b="1" dirty="0"/>
          </a:p>
        </p:txBody>
      </p:sp>
      <p:pic>
        <p:nvPicPr>
          <p:cNvPr id="10" name="Picture 2" descr="No alt text provided for this image">
            <a:extLst>
              <a:ext uri="{FF2B5EF4-FFF2-40B4-BE49-F238E27FC236}">
                <a16:creationId xmlns:a16="http://schemas.microsoft.com/office/drawing/2014/main" id="{61409C93-90A8-28F8-672A-A6258EF45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34" t="45062" r="48762" b="17384"/>
          <a:stretch/>
        </p:blipFill>
        <p:spPr bwMode="auto">
          <a:xfrm>
            <a:off x="1151459" y="1562821"/>
            <a:ext cx="1691283" cy="2902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D2A18ED-98F8-F314-F17D-D6DB5CDD3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800" y="253321"/>
            <a:ext cx="2762250" cy="466725"/>
          </a:xfrm>
          <a:prstGeom prst="rect">
            <a:avLst/>
          </a:prstGeom>
        </p:spPr>
      </p:pic>
      <p:sp>
        <p:nvSpPr>
          <p:cNvPr id="12" name="TextBox 11">
            <a:extLst>
              <a:ext uri="{FF2B5EF4-FFF2-40B4-BE49-F238E27FC236}">
                <a16:creationId xmlns:a16="http://schemas.microsoft.com/office/drawing/2014/main" id="{714C0674-6136-6D93-5376-FC63F34A4E53}"/>
              </a:ext>
            </a:extLst>
          </p:cNvPr>
          <p:cNvSpPr txBox="1"/>
          <p:nvPr/>
        </p:nvSpPr>
        <p:spPr>
          <a:xfrm>
            <a:off x="8051800" y="771811"/>
            <a:ext cx="2844753" cy="369332"/>
          </a:xfrm>
          <a:prstGeom prst="rect">
            <a:avLst/>
          </a:prstGeom>
          <a:noFill/>
        </p:spPr>
        <p:txBody>
          <a:bodyPr wrap="none" rtlCol="0">
            <a:spAutoFit/>
          </a:bodyPr>
          <a:lstStyle/>
          <a:p>
            <a:r>
              <a:rPr lang="en-MY" b="1" dirty="0">
                <a:solidFill>
                  <a:schemeClr val="bg2">
                    <a:lumMod val="25000"/>
                  </a:schemeClr>
                </a:solidFill>
              </a:rPr>
              <a:t>We are ready to serve you</a:t>
            </a:r>
          </a:p>
        </p:txBody>
      </p:sp>
    </p:spTree>
    <p:extLst>
      <p:ext uri="{BB962C8B-B14F-4D97-AF65-F5344CB8AC3E}">
        <p14:creationId xmlns:p14="http://schemas.microsoft.com/office/powerpoint/2010/main" val="169878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9324-0505-5A7F-DD8A-8454D9A89A91}"/>
            </a:ext>
          </a:extLst>
        </p:cNvPr>
        <p:cNvGrpSpPr/>
        <p:nvPr/>
      </p:nvGrpSpPr>
      <p:grpSpPr>
        <a:xfrm>
          <a:off x="0" y="0"/>
          <a:ext cx="0" cy="0"/>
          <a:chOff x="0" y="0"/>
          <a:chExt cx="0" cy="0"/>
        </a:xfrm>
      </p:grpSpPr>
      <p:pic>
        <p:nvPicPr>
          <p:cNvPr id="14338" name="Picture 2" descr="Free People Looking at a Laptop Stock Photo">
            <a:extLst>
              <a:ext uri="{FF2B5EF4-FFF2-40B4-BE49-F238E27FC236}">
                <a16:creationId xmlns:a16="http://schemas.microsoft.com/office/drawing/2014/main" id="{D98280A4-6FB7-D904-7F0F-F8A74046A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619"/>
            <a:ext cx="54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3ABE54-21C6-0061-D297-7F0E9045D5D8}"/>
              </a:ext>
            </a:extLst>
          </p:cNvPr>
          <p:cNvSpPr txBox="1"/>
          <p:nvPr/>
        </p:nvSpPr>
        <p:spPr>
          <a:xfrm>
            <a:off x="5510582" y="1600200"/>
            <a:ext cx="6579818" cy="2585323"/>
          </a:xfrm>
          <a:prstGeom prst="rect">
            <a:avLst/>
          </a:prstGeom>
          <a:noFill/>
        </p:spPr>
        <p:txBody>
          <a:bodyPr wrap="square">
            <a:spAutoFit/>
          </a:bodyPr>
          <a:lstStyle/>
          <a:p>
            <a:r>
              <a:rPr lang="en-MY" b="1" dirty="0"/>
              <a:t>Employee</a:t>
            </a:r>
            <a:br>
              <a:rPr lang="en-MY" dirty="0"/>
            </a:br>
            <a:r>
              <a:rPr lang="en-MY" dirty="0"/>
              <a:t>What could possibly go wrong?</a:t>
            </a:r>
          </a:p>
          <a:p>
            <a:r>
              <a:rPr lang="en-MY" b="1" dirty="0"/>
              <a:t>Health and Accident</a:t>
            </a:r>
            <a:br>
              <a:rPr lang="en-MY" dirty="0"/>
            </a:br>
            <a:r>
              <a:rPr lang="en-MY" dirty="0"/>
              <a:t>Medical Insurance – Duo Location / Digital Nomad</a:t>
            </a:r>
          </a:p>
          <a:p>
            <a:r>
              <a:rPr lang="en-MY" dirty="0"/>
              <a:t>Accident Disability</a:t>
            </a:r>
          </a:p>
          <a:p>
            <a:r>
              <a:rPr lang="en-MY" b="1" dirty="0"/>
              <a:t>Liability</a:t>
            </a:r>
          </a:p>
          <a:p>
            <a:r>
              <a:rPr lang="en-MY" dirty="0"/>
              <a:t>Employer’s liability </a:t>
            </a:r>
            <a:br>
              <a:rPr lang="en-MY" dirty="0"/>
            </a:br>
            <a:r>
              <a:rPr lang="en-MY" b="1" dirty="0"/>
              <a:t>Decision Makers Liability</a:t>
            </a:r>
            <a:br>
              <a:rPr lang="en-MY" dirty="0"/>
            </a:br>
            <a:r>
              <a:rPr lang="en-MY" dirty="0"/>
              <a:t>Directors &amp; Officers Liability Insurance</a:t>
            </a:r>
          </a:p>
        </p:txBody>
      </p:sp>
    </p:spTree>
    <p:extLst>
      <p:ext uri="{BB962C8B-B14F-4D97-AF65-F5344CB8AC3E}">
        <p14:creationId xmlns:p14="http://schemas.microsoft.com/office/powerpoint/2010/main" val="100067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009B-0279-1251-586A-DD03ABB88905}"/>
            </a:ext>
          </a:extLst>
        </p:cNvPr>
        <p:cNvGrpSpPr/>
        <p:nvPr/>
      </p:nvGrpSpPr>
      <p:grpSpPr>
        <a:xfrm>
          <a:off x="0" y="0"/>
          <a:ext cx="0" cy="0"/>
          <a:chOff x="0" y="0"/>
          <a:chExt cx="0" cy="0"/>
        </a:xfrm>
      </p:grpSpPr>
      <p:pic>
        <p:nvPicPr>
          <p:cNvPr id="8196" name="Picture 4" descr="Free Lawyers Posing for a Photo Stock Photo">
            <a:extLst>
              <a:ext uri="{FF2B5EF4-FFF2-40B4-BE49-F238E27FC236}">
                <a16:creationId xmlns:a16="http://schemas.microsoft.com/office/drawing/2014/main" id="{25350AF9-769B-A80A-46ED-AEDDF4FA3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 y="1484758"/>
            <a:ext cx="5212433" cy="34781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3A51B6-C82B-E9C8-D360-8D1ECA07975F}"/>
              </a:ext>
            </a:extLst>
          </p:cNvPr>
          <p:cNvSpPr txBox="1"/>
          <p:nvPr/>
        </p:nvSpPr>
        <p:spPr>
          <a:xfrm>
            <a:off x="5352757" y="1484758"/>
            <a:ext cx="6094268" cy="3139321"/>
          </a:xfrm>
          <a:prstGeom prst="rect">
            <a:avLst/>
          </a:prstGeom>
          <a:noFill/>
        </p:spPr>
        <p:txBody>
          <a:bodyPr wrap="square">
            <a:spAutoFit/>
          </a:bodyPr>
          <a:lstStyle/>
          <a:p>
            <a:r>
              <a:rPr lang="en-MY" b="1" dirty="0"/>
              <a:t>Professionals (e.g. Lawyers, Accountants, Engineers)</a:t>
            </a:r>
            <a:br>
              <a:rPr lang="en-MY" dirty="0"/>
            </a:br>
            <a:r>
              <a:rPr lang="en-MY" dirty="0"/>
              <a:t>What could possibly go wrong?</a:t>
            </a:r>
          </a:p>
          <a:p>
            <a:endParaRPr lang="en-MY" dirty="0"/>
          </a:p>
          <a:p>
            <a:r>
              <a:rPr lang="en-MY" b="1" dirty="0"/>
              <a:t>Professional Indemnity Insurance</a:t>
            </a:r>
            <a:br>
              <a:rPr lang="en-MY" dirty="0"/>
            </a:br>
            <a:r>
              <a:rPr lang="en-MY" b="1" dirty="0"/>
              <a:t>Covers against claims such as </a:t>
            </a:r>
          </a:p>
          <a:p>
            <a:r>
              <a:rPr lang="en-MY" dirty="0"/>
              <a:t>Negligence advice, Breach of confidentiality</a:t>
            </a:r>
          </a:p>
          <a:p>
            <a:r>
              <a:rPr lang="en-MY" dirty="0"/>
              <a:t>Extensions – Defamation, Loss of documents</a:t>
            </a:r>
          </a:p>
          <a:p>
            <a:endParaRPr lang="en-MY" dirty="0"/>
          </a:p>
          <a:p>
            <a:r>
              <a:rPr lang="en-MY" b="1" dirty="0"/>
              <a:t>The benefits include</a:t>
            </a:r>
          </a:p>
          <a:p>
            <a:r>
              <a:rPr lang="en-MY" dirty="0"/>
              <a:t>Legal costs to defend</a:t>
            </a:r>
          </a:p>
          <a:p>
            <a:r>
              <a:rPr lang="en-MY" dirty="0"/>
              <a:t>Damages awarded</a:t>
            </a:r>
          </a:p>
        </p:txBody>
      </p:sp>
    </p:spTree>
    <p:extLst>
      <p:ext uri="{BB962C8B-B14F-4D97-AF65-F5344CB8AC3E}">
        <p14:creationId xmlns:p14="http://schemas.microsoft.com/office/powerpoint/2010/main" val="71493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BD01-6B1D-2D49-D2D3-E356596854E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B0A4658-5D28-937B-BCD1-6C2AA9D8CB10}"/>
              </a:ext>
            </a:extLst>
          </p:cNvPr>
          <p:cNvSpPr txBox="1"/>
          <p:nvPr/>
        </p:nvSpPr>
        <p:spPr>
          <a:xfrm>
            <a:off x="5499120" y="1649278"/>
            <a:ext cx="6530320" cy="2862322"/>
          </a:xfrm>
          <a:prstGeom prst="rect">
            <a:avLst/>
          </a:prstGeom>
          <a:noFill/>
        </p:spPr>
        <p:txBody>
          <a:bodyPr wrap="square">
            <a:spAutoFit/>
          </a:bodyPr>
          <a:lstStyle/>
          <a:p>
            <a:r>
              <a:rPr lang="en-MY" b="1" dirty="0"/>
              <a:t>ICT Professionals </a:t>
            </a:r>
          </a:p>
          <a:p>
            <a:r>
              <a:rPr lang="en-MY" b="1" dirty="0"/>
              <a:t>Web developer, App Programmers – for clients</a:t>
            </a:r>
            <a:br>
              <a:rPr lang="en-MY" dirty="0"/>
            </a:br>
            <a:r>
              <a:rPr lang="en-MY" dirty="0"/>
              <a:t>What could possibly go wrong?</a:t>
            </a:r>
          </a:p>
          <a:p>
            <a:endParaRPr lang="en-MY" dirty="0"/>
          </a:p>
          <a:p>
            <a:r>
              <a:rPr lang="en-MY" b="1" dirty="0"/>
              <a:t>General Liability / ICT Professional Indemnity Insurance</a:t>
            </a:r>
            <a:br>
              <a:rPr lang="en-MY" dirty="0"/>
            </a:br>
            <a:r>
              <a:rPr lang="en-MY" b="1" dirty="0"/>
              <a:t>Covers against claims on</a:t>
            </a:r>
          </a:p>
          <a:p>
            <a:r>
              <a:rPr lang="en-MY" dirty="0"/>
              <a:t>Negligence &amp; Breach of duty</a:t>
            </a:r>
          </a:p>
          <a:p>
            <a:r>
              <a:rPr lang="en-US" dirty="0"/>
              <a:t>Being accused of </a:t>
            </a:r>
          </a:p>
          <a:p>
            <a:pPr marL="285750" indent="-285750">
              <a:buFont typeface="Arial" panose="020B0604020202020204" pitchFamily="34" charset="0"/>
              <a:buChar char="•"/>
            </a:pPr>
            <a:r>
              <a:rPr lang="en-US" dirty="0"/>
              <a:t>Missed dateline</a:t>
            </a:r>
          </a:p>
          <a:p>
            <a:pPr marL="285750" indent="-285750">
              <a:buFont typeface="Arial" panose="020B0604020202020204" pitchFamily="34" charset="0"/>
              <a:buChar char="•"/>
            </a:pPr>
            <a:r>
              <a:rPr lang="en-US" dirty="0"/>
              <a:t>Buggy software / Not fit for purpose</a:t>
            </a:r>
            <a:endParaRPr lang="en-MY" dirty="0"/>
          </a:p>
        </p:txBody>
      </p:sp>
      <p:pic>
        <p:nvPicPr>
          <p:cNvPr id="3074" name="Picture 2" descr="Free Black Laptop Computer Turned on Showing Computer Codes Stock Photo">
            <a:extLst>
              <a:ext uri="{FF2B5EF4-FFF2-40B4-BE49-F238E27FC236}">
                <a16:creationId xmlns:a16="http://schemas.microsoft.com/office/drawing/2014/main" id="{08A17DC1-64D9-5E81-416F-C82426C48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 y="1414584"/>
            <a:ext cx="54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86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7AF72-A79A-230D-86C7-868EAE3049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DD7DEBB-6975-3853-B834-55D94DDBE0F4}"/>
              </a:ext>
            </a:extLst>
          </p:cNvPr>
          <p:cNvSpPr/>
          <p:nvPr/>
        </p:nvSpPr>
        <p:spPr>
          <a:xfrm>
            <a:off x="4403196" y="2731478"/>
            <a:ext cx="33856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p:txBody>
      </p:sp>
      <p:pic>
        <p:nvPicPr>
          <p:cNvPr id="10242" name="Picture 2" descr="Free Letter Tiles on Flat Surface Stock Photo">
            <a:extLst>
              <a:ext uri="{FF2B5EF4-FFF2-40B4-BE49-F238E27FC236}">
                <a16:creationId xmlns:a16="http://schemas.microsoft.com/office/drawing/2014/main" id="{70CDADE9-ADCB-63BA-AE6D-41B42ECAD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40" t="18435" r="11644" b="39093"/>
          <a:stretch/>
        </p:blipFill>
        <p:spPr bwMode="auto">
          <a:xfrm>
            <a:off x="3055816" y="1295400"/>
            <a:ext cx="6394986" cy="426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7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24D6BE-F091-D6CE-CAB3-ED158C988769}"/>
              </a:ext>
            </a:extLst>
          </p:cNvPr>
          <p:cNvSpPr/>
          <p:nvPr/>
        </p:nvSpPr>
        <p:spPr>
          <a:xfrm>
            <a:off x="4298346" y="2185797"/>
            <a:ext cx="3423373" cy="2585323"/>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Questions</a:t>
            </a:r>
            <a:b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&amp; </a:t>
            </a: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Answers</a:t>
            </a:r>
          </a:p>
        </p:txBody>
      </p:sp>
      <p:pic>
        <p:nvPicPr>
          <p:cNvPr id="13314" name="Picture 2" descr="Free Question and Answer Letters and an Exclamation and Question Marks  Stock Photo">
            <a:extLst>
              <a:ext uri="{FF2B5EF4-FFF2-40B4-BE49-F238E27FC236}">
                <a16:creationId xmlns:a16="http://schemas.microsoft.com/office/drawing/2014/main" id="{58B39817-B036-4D73-1554-F7AEA955F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122" y="1045307"/>
            <a:ext cx="7370885" cy="491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2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FD25-3FEB-1307-183D-4C3E1F8BC05F}"/>
            </a:ext>
          </a:extLst>
        </p:cNvPr>
        <p:cNvGrpSpPr/>
        <p:nvPr/>
      </p:nvGrpSpPr>
      <p:grpSpPr>
        <a:xfrm>
          <a:off x="0" y="0"/>
          <a:ext cx="0" cy="0"/>
          <a:chOff x="0" y="0"/>
          <a:chExt cx="0" cy="0"/>
        </a:xfrm>
      </p:grpSpPr>
      <p:pic>
        <p:nvPicPr>
          <p:cNvPr id="8194" name="Picture 2" descr="Free Cityscape of Kuala Lumpur in with Warisan Merdeka Tower Stock Photo">
            <a:extLst>
              <a:ext uri="{FF2B5EF4-FFF2-40B4-BE49-F238E27FC236}">
                <a16:creationId xmlns:a16="http://schemas.microsoft.com/office/drawing/2014/main" id="{E4FDFEDA-E96B-7167-F900-29A8B85CD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11" y="127067"/>
            <a:ext cx="5003647" cy="6665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34B8D4A-F3B1-9F3B-2F1B-AE6FD13CD266}"/>
              </a:ext>
            </a:extLst>
          </p:cNvPr>
          <p:cNvSpPr txBox="1"/>
          <p:nvPr/>
        </p:nvSpPr>
        <p:spPr>
          <a:xfrm>
            <a:off x="3358349" y="330804"/>
            <a:ext cx="4768770" cy="646331"/>
          </a:xfrm>
          <a:prstGeom prst="rect">
            <a:avLst/>
          </a:prstGeom>
          <a:noFill/>
        </p:spPr>
        <p:txBody>
          <a:bodyPr wrap="square">
            <a:spAutoFit/>
          </a:bodyPr>
          <a:lstStyle/>
          <a:p>
            <a:r>
              <a:rPr lang="en-US" b="0" i="0" dirty="0">
                <a:effectLst/>
                <a:latin typeface="Google Sans"/>
              </a:rPr>
              <a:t>Merdeka 118 is the second-tallest building in the world at 678.9 meters (2,227 ft)</a:t>
            </a:r>
            <a:endParaRPr lang="en-MY" dirty="0"/>
          </a:p>
        </p:txBody>
      </p:sp>
    </p:spTree>
    <p:extLst>
      <p:ext uri="{BB962C8B-B14F-4D97-AF65-F5344CB8AC3E}">
        <p14:creationId xmlns:p14="http://schemas.microsoft.com/office/powerpoint/2010/main" val="99741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etronas Tower, Kuala Lumpur Malaysia Stock Photo">
            <a:extLst>
              <a:ext uri="{FF2B5EF4-FFF2-40B4-BE49-F238E27FC236}">
                <a16:creationId xmlns:a16="http://schemas.microsoft.com/office/drawing/2014/main" id="{273A34E6-779E-2D2D-A200-7C665E90E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167" y="269111"/>
            <a:ext cx="9479666" cy="63197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C31D92-1A84-96D6-0C04-4CFFEE6DD137}"/>
              </a:ext>
            </a:extLst>
          </p:cNvPr>
          <p:cNvSpPr txBox="1"/>
          <p:nvPr/>
        </p:nvSpPr>
        <p:spPr>
          <a:xfrm>
            <a:off x="6628436" y="481671"/>
            <a:ext cx="4101295" cy="1200329"/>
          </a:xfrm>
          <a:prstGeom prst="rect">
            <a:avLst/>
          </a:prstGeom>
          <a:noFill/>
        </p:spPr>
        <p:txBody>
          <a:bodyPr wrap="square">
            <a:spAutoFit/>
          </a:bodyPr>
          <a:lstStyle/>
          <a:p>
            <a:r>
              <a:rPr lang="en-US" b="0" i="0" dirty="0">
                <a:solidFill>
                  <a:srgbClr val="BDC1C6"/>
                </a:solidFill>
                <a:effectLst/>
                <a:latin typeface="arial" panose="020B0604020202020204" pitchFamily="34" charset="0"/>
              </a:rPr>
              <a:t>PETRONAS Twin Towers </a:t>
            </a:r>
            <a:r>
              <a:rPr lang="en-US" b="1" i="0" dirty="0">
                <a:solidFill>
                  <a:srgbClr val="BCC0C3"/>
                </a:solidFill>
                <a:effectLst/>
                <a:latin typeface="arial" panose="020B0604020202020204" pitchFamily="34" charset="0"/>
              </a:rPr>
              <a:t>are the tallest twin towers in the world</a:t>
            </a:r>
            <a:r>
              <a:rPr lang="en-US" b="0" i="0" dirty="0">
                <a:solidFill>
                  <a:srgbClr val="BDC1C6"/>
                </a:solidFill>
                <a:effectLst/>
                <a:latin typeface="arial" panose="020B0604020202020204" pitchFamily="34" charset="0"/>
              </a:rPr>
              <a:t>, and its status has remained unchallenged since 1996.</a:t>
            </a:r>
            <a:endParaRPr lang="en-MY" dirty="0"/>
          </a:p>
        </p:txBody>
      </p:sp>
    </p:spTree>
    <p:extLst>
      <p:ext uri="{BB962C8B-B14F-4D97-AF65-F5344CB8AC3E}">
        <p14:creationId xmlns:p14="http://schemas.microsoft.com/office/powerpoint/2010/main" val="270081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7972-4285-C59C-2DB3-7B3E7F0A267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B3DFDD5-8056-0B1D-8666-925EC2B0C17B}"/>
              </a:ext>
            </a:extLst>
          </p:cNvPr>
          <p:cNvSpPr/>
          <p:nvPr/>
        </p:nvSpPr>
        <p:spPr>
          <a:xfrm>
            <a:off x="254000" y="751491"/>
            <a:ext cx="12059920" cy="5103446"/>
          </a:xfrm>
          <a:prstGeom prst="rect">
            <a:avLst/>
          </a:prstGeom>
        </p:spPr>
        <p:txBody>
          <a:bodyPr vert="horz" lIns="91440" tIns="45720" rIns="91440" bIns="45720" rtlCol="0" anchor="ctr">
            <a:noAutofit/>
          </a:bodyPr>
          <a:lstStyle/>
          <a:p>
            <a:pPr>
              <a:lnSpc>
                <a:spcPct val="90000"/>
              </a:lnSpc>
              <a:spcBef>
                <a:spcPts val="1200"/>
              </a:spcBef>
            </a:pPr>
            <a:r>
              <a:rPr lang="en-US" sz="3600" b="1" dirty="0">
                <a:solidFill>
                  <a:schemeClr val="tx2"/>
                </a:solidFill>
              </a:rPr>
              <a:t>OVERVIEW</a:t>
            </a:r>
          </a:p>
          <a:p>
            <a:pPr>
              <a:lnSpc>
                <a:spcPct val="90000"/>
              </a:lnSpc>
              <a:spcBef>
                <a:spcPts val="1200"/>
              </a:spcBef>
            </a:pPr>
            <a:r>
              <a:rPr lang="en-US" sz="3600" b="1" dirty="0">
                <a:solidFill>
                  <a:schemeClr val="tx2"/>
                </a:solidFill>
              </a:rPr>
              <a:t>BUSINESS CENTRIC </a:t>
            </a:r>
          </a:p>
          <a:p>
            <a:pPr marL="457200" indent="-228600">
              <a:lnSpc>
                <a:spcPct val="90000"/>
              </a:lnSpc>
              <a:spcBef>
                <a:spcPts val="1200"/>
              </a:spcBef>
              <a:buFont typeface="Arial" panose="020B0604020202020204" pitchFamily="34" charset="0"/>
              <a:buChar char="•"/>
            </a:pPr>
            <a:r>
              <a:rPr lang="en-US" sz="3200" b="1" dirty="0"/>
              <a:t>Buildings – Factory, Commercial, Condominiums</a:t>
            </a:r>
          </a:p>
          <a:p>
            <a:pPr marL="457200" indent="-228600">
              <a:lnSpc>
                <a:spcPct val="90000"/>
              </a:lnSpc>
              <a:spcBef>
                <a:spcPts val="1200"/>
              </a:spcBef>
              <a:buFont typeface="Arial" panose="020B0604020202020204" pitchFamily="34" charset="0"/>
              <a:buChar char="•"/>
            </a:pPr>
            <a:r>
              <a:rPr lang="en-US" sz="3200" b="1" dirty="0"/>
              <a:t>Manufacturers – Industrial goods, building materials</a:t>
            </a:r>
          </a:p>
          <a:p>
            <a:pPr marL="457200" indent="-228600">
              <a:lnSpc>
                <a:spcPct val="90000"/>
              </a:lnSpc>
              <a:spcBef>
                <a:spcPts val="1200"/>
              </a:spcBef>
              <a:buFont typeface="Arial" panose="020B0604020202020204" pitchFamily="34" charset="0"/>
              <a:buChar char="•"/>
            </a:pPr>
            <a:r>
              <a:rPr lang="en-US" sz="3200" b="1" dirty="0"/>
              <a:t>Professional firms – Lawyers, Accountants, Engineers</a:t>
            </a:r>
          </a:p>
          <a:p>
            <a:pPr marL="457200" indent="-228600">
              <a:lnSpc>
                <a:spcPct val="90000"/>
              </a:lnSpc>
              <a:spcBef>
                <a:spcPts val="1200"/>
              </a:spcBef>
              <a:buFont typeface="Arial" panose="020B0604020202020204" pitchFamily="34" charset="0"/>
              <a:buChar char="•"/>
            </a:pPr>
            <a:r>
              <a:rPr lang="en-US" sz="3200" b="1" dirty="0"/>
              <a:t>Importers &amp; distributors – F&amp;B, IT &amp;  Consumer Goods</a:t>
            </a:r>
          </a:p>
          <a:p>
            <a:pPr marL="457200" indent="-228600">
              <a:lnSpc>
                <a:spcPct val="90000"/>
              </a:lnSpc>
              <a:spcBef>
                <a:spcPts val="1200"/>
              </a:spcBef>
              <a:buFont typeface="Arial" panose="020B0604020202020204" pitchFamily="34" charset="0"/>
              <a:buChar char="•"/>
            </a:pPr>
            <a:r>
              <a:rPr lang="en-US" sz="3200" b="1" dirty="0"/>
              <a:t>Others – Labs, Chiropractor, Retailers etc.</a:t>
            </a:r>
          </a:p>
          <a:p>
            <a:pPr marL="457200" indent="-228600">
              <a:lnSpc>
                <a:spcPct val="90000"/>
              </a:lnSpc>
              <a:spcBef>
                <a:spcPts val="1200"/>
              </a:spcBef>
              <a:buFont typeface="Arial" panose="020B0604020202020204" pitchFamily="34" charset="0"/>
              <a:buChar char="•"/>
            </a:pPr>
            <a:endParaRPr lang="en-US" sz="3200" b="1" dirty="0"/>
          </a:p>
          <a:p>
            <a:pPr marL="228600">
              <a:lnSpc>
                <a:spcPct val="90000"/>
              </a:lnSpc>
              <a:spcBef>
                <a:spcPts val="1200"/>
              </a:spcBef>
            </a:pPr>
            <a:endParaRPr lang="en-US" sz="3200" b="1" dirty="0"/>
          </a:p>
        </p:txBody>
      </p:sp>
      <p:sp>
        <p:nvSpPr>
          <p:cNvPr id="2" name="Slide Number Placeholder 1">
            <a:extLst>
              <a:ext uri="{FF2B5EF4-FFF2-40B4-BE49-F238E27FC236}">
                <a16:creationId xmlns:a16="http://schemas.microsoft.com/office/drawing/2014/main" id="{924161F1-E0EC-EB67-51F7-80A322140B77}"/>
              </a:ext>
            </a:extLst>
          </p:cNvPr>
          <p:cNvSpPr>
            <a:spLocks noGrp="1"/>
          </p:cNvSpPr>
          <p:nvPr>
            <p:ph type="sldNum" sz="quarter" idx="12"/>
          </p:nvPr>
        </p:nvSpPr>
        <p:spPr>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rgbClr val="64193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E33563C5-2339-3A41-BF3C-044AD21C7DC0}" type="slidenum">
              <a:rPr lang="en-US" sz="1100">
                <a:solidFill>
                  <a:schemeClr val="tx1">
                    <a:lumMod val="50000"/>
                    <a:lumOff val="50000"/>
                  </a:schemeClr>
                </a:solidFill>
                <a:latin typeface="+mn-lt"/>
                <a:cs typeface="+mn-cs"/>
              </a:rPr>
              <a:pPr defTabSz="914400">
                <a:spcAft>
                  <a:spcPts val="600"/>
                </a:spcAft>
                <a:defRPr/>
              </a:pPr>
              <a:t>5</a:t>
            </a:fld>
            <a:endParaRPr lang="en-US" sz="1100">
              <a:solidFill>
                <a:schemeClr val="tx1">
                  <a:lumMod val="50000"/>
                  <a:lumOff val="50000"/>
                </a:schemeClr>
              </a:solidFill>
              <a:latin typeface="+mn-lt"/>
              <a:cs typeface="+mn-cs"/>
            </a:endParaRPr>
          </a:p>
        </p:txBody>
      </p:sp>
    </p:spTree>
    <p:custDataLst>
      <p:tags r:id="rId1"/>
    </p:custDataLst>
    <p:extLst>
      <p:ext uri="{BB962C8B-B14F-4D97-AF65-F5344CB8AC3E}">
        <p14:creationId xmlns:p14="http://schemas.microsoft.com/office/powerpoint/2010/main" val="349559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C214-87CE-8998-1C9D-EADB34356D0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C90A809-C82F-674A-9725-B645CA746AE2}"/>
              </a:ext>
            </a:extLst>
          </p:cNvPr>
          <p:cNvSpPr/>
          <p:nvPr/>
        </p:nvSpPr>
        <p:spPr>
          <a:xfrm>
            <a:off x="568960" y="583809"/>
            <a:ext cx="10891520" cy="4170313"/>
          </a:xfrm>
          <a:prstGeom prst="rect">
            <a:avLst/>
          </a:prstGeom>
        </p:spPr>
        <p:txBody>
          <a:bodyPr vert="horz" lIns="91440" tIns="45720" rIns="91440" bIns="45720" rtlCol="0" anchor="ctr">
            <a:noAutofit/>
          </a:bodyPr>
          <a:lstStyle/>
          <a:p>
            <a:pPr>
              <a:lnSpc>
                <a:spcPct val="90000"/>
              </a:lnSpc>
              <a:spcBef>
                <a:spcPts val="1200"/>
              </a:spcBef>
            </a:pPr>
            <a:r>
              <a:rPr lang="en-US" sz="3600" b="1" dirty="0">
                <a:solidFill>
                  <a:schemeClr val="tx2"/>
                </a:solidFill>
              </a:rPr>
              <a:t>OVERVIEW</a:t>
            </a:r>
          </a:p>
          <a:p>
            <a:pPr>
              <a:lnSpc>
                <a:spcPct val="90000"/>
              </a:lnSpc>
              <a:spcBef>
                <a:spcPts val="1200"/>
              </a:spcBef>
            </a:pPr>
            <a:r>
              <a:rPr lang="en-US" sz="3600" b="1" dirty="0">
                <a:solidFill>
                  <a:schemeClr val="tx2"/>
                </a:solidFill>
              </a:rPr>
              <a:t>SOLUTION CENTRIC</a:t>
            </a:r>
          </a:p>
          <a:p>
            <a:pPr marL="457200" indent="-228600">
              <a:lnSpc>
                <a:spcPct val="90000"/>
              </a:lnSpc>
              <a:spcBef>
                <a:spcPts val="1200"/>
              </a:spcBef>
              <a:buFont typeface="Arial" panose="020B0604020202020204" pitchFamily="34" charset="0"/>
              <a:buChar char="•"/>
            </a:pPr>
            <a:r>
              <a:rPr lang="en-US" sz="3200" b="1" dirty="0"/>
              <a:t>Shareholders insurance  </a:t>
            </a:r>
          </a:p>
          <a:p>
            <a:pPr marL="457200" indent="-228600">
              <a:lnSpc>
                <a:spcPct val="90000"/>
              </a:lnSpc>
              <a:spcBef>
                <a:spcPts val="1200"/>
              </a:spcBef>
              <a:buFont typeface="Arial" panose="020B0604020202020204" pitchFamily="34" charset="0"/>
              <a:buChar char="•"/>
            </a:pPr>
            <a:r>
              <a:rPr lang="en-US" sz="3200" b="1" dirty="0"/>
              <a:t>Medical - Duo Location, Digital nomad</a:t>
            </a:r>
          </a:p>
          <a:p>
            <a:pPr marL="457200" indent="-228600">
              <a:lnSpc>
                <a:spcPct val="90000"/>
              </a:lnSpc>
              <a:spcBef>
                <a:spcPts val="1200"/>
              </a:spcBef>
              <a:buFont typeface="Arial" panose="020B0604020202020204" pitchFamily="34" charset="0"/>
              <a:buChar char="•"/>
            </a:pPr>
            <a:r>
              <a:rPr lang="en-US" sz="3200" b="1" dirty="0"/>
              <a:t>Key-person insurance</a:t>
            </a:r>
          </a:p>
          <a:p>
            <a:pPr marL="457200" indent="-228600">
              <a:lnSpc>
                <a:spcPct val="90000"/>
              </a:lnSpc>
              <a:spcBef>
                <a:spcPts val="1200"/>
              </a:spcBef>
              <a:buFont typeface="Arial" panose="020B0604020202020204" pitchFamily="34" charset="0"/>
              <a:buChar char="•"/>
            </a:pPr>
            <a:r>
              <a:rPr lang="en-US" sz="3200" b="1" dirty="0"/>
              <a:t>Employee Benefits – Group insurance</a:t>
            </a:r>
          </a:p>
        </p:txBody>
      </p:sp>
      <p:sp>
        <p:nvSpPr>
          <p:cNvPr id="2" name="Slide Number Placeholder 1">
            <a:extLst>
              <a:ext uri="{FF2B5EF4-FFF2-40B4-BE49-F238E27FC236}">
                <a16:creationId xmlns:a16="http://schemas.microsoft.com/office/drawing/2014/main" id="{78C9599C-AF3E-1D95-114B-5FBC0B411CC1}"/>
              </a:ext>
            </a:extLst>
          </p:cNvPr>
          <p:cNvSpPr>
            <a:spLocks noGrp="1"/>
          </p:cNvSpPr>
          <p:nvPr>
            <p:ph type="sldNum" sz="quarter" idx="12"/>
          </p:nvPr>
        </p:nvSpPr>
        <p:spPr>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rgbClr val="64193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E33563C5-2339-3A41-BF3C-044AD21C7DC0}" type="slidenum">
              <a:rPr lang="en-US" sz="1100">
                <a:solidFill>
                  <a:schemeClr val="tx1">
                    <a:lumMod val="50000"/>
                    <a:lumOff val="50000"/>
                  </a:schemeClr>
                </a:solidFill>
                <a:latin typeface="+mn-lt"/>
                <a:cs typeface="+mn-cs"/>
              </a:rPr>
              <a:pPr defTabSz="914400">
                <a:spcAft>
                  <a:spcPts val="600"/>
                </a:spcAft>
                <a:defRPr/>
              </a:pPr>
              <a:t>6</a:t>
            </a:fld>
            <a:endParaRPr lang="en-US" sz="1100">
              <a:solidFill>
                <a:schemeClr val="tx1">
                  <a:lumMod val="50000"/>
                  <a:lumOff val="50000"/>
                </a:schemeClr>
              </a:solidFill>
              <a:latin typeface="+mn-lt"/>
              <a:cs typeface="+mn-cs"/>
            </a:endParaRPr>
          </a:p>
        </p:txBody>
      </p:sp>
    </p:spTree>
    <p:custDataLst>
      <p:tags r:id="rId1"/>
    </p:custDataLst>
    <p:extLst>
      <p:ext uri="{BB962C8B-B14F-4D97-AF65-F5344CB8AC3E}">
        <p14:creationId xmlns:p14="http://schemas.microsoft.com/office/powerpoint/2010/main" val="400380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C3EC-77F1-857C-1692-20D6AF119A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08C74C8-DCE3-C064-E9F4-57E2B276B1C7}"/>
              </a:ext>
            </a:extLst>
          </p:cNvPr>
          <p:cNvSpPr/>
          <p:nvPr/>
        </p:nvSpPr>
        <p:spPr>
          <a:xfrm>
            <a:off x="599440" y="1018723"/>
            <a:ext cx="11297919" cy="4170313"/>
          </a:xfrm>
          <a:prstGeom prst="rect">
            <a:avLst/>
          </a:prstGeom>
        </p:spPr>
        <p:txBody>
          <a:bodyPr vert="horz" lIns="91440" tIns="45720" rIns="91440" bIns="45720" rtlCol="0" anchor="ctr">
            <a:noAutofit/>
          </a:bodyPr>
          <a:lstStyle/>
          <a:p>
            <a:pPr>
              <a:lnSpc>
                <a:spcPct val="90000"/>
              </a:lnSpc>
              <a:spcBef>
                <a:spcPts val="1200"/>
              </a:spcBef>
            </a:pPr>
            <a:r>
              <a:rPr lang="en-US" sz="3600" b="1" dirty="0">
                <a:solidFill>
                  <a:schemeClr val="tx2"/>
                </a:solidFill>
              </a:rPr>
              <a:t>OVERVIEW</a:t>
            </a:r>
          </a:p>
          <a:p>
            <a:pPr>
              <a:lnSpc>
                <a:spcPct val="90000"/>
              </a:lnSpc>
              <a:spcBef>
                <a:spcPts val="1200"/>
              </a:spcBef>
            </a:pPr>
            <a:r>
              <a:rPr lang="en-US" sz="3600" b="1" dirty="0">
                <a:solidFill>
                  <a:schemeClr val="tx2"/>
                </a:solidFill>
              </a:rPr>
              <a:t>CONSULTANCY</a:t>
            </a:r>
          </a:p>
          <a:p>
            <a:pPr marL="457200" indent="-228600">
              <a:lnSpc>
                <a:spcPct val="90000"/>
              </a:lnSpc>
              <a:spcBef>
                <a:spcPts val="1200"/>
              </a:spcBef>
              <a:buFont typeface="Arial" panose="020B0604020202020204" pitchFamily="34" charset="0"/>
              <a:buChar char="•"/>
            </a:pPr>
            <a:r>
              <a:rPr lang="en-US" sz="3200" b="1" dirty="0"/>
              <a:t>Start-up / New Business Model</a:t>
            </a:r>
            <a:r>
              <a:rPr lang="en-US" sz="3200" dirty="0"/>
              <a:t>: Insurance requirements &amp; solutions at each stage of the business growth and the road map. E.g. Rent a skateboard</a:t>
            </a:r>
          </a:p>
          <a:p>
            <a:pPr marL="457200" indent="-228600">
              <a:lnSpc>
                <a:spcPct val="90000"/>
              </a:lnSpc>
              <a:spcBef>
                <a:spcPts val="1200"/>
              </a:spcBef>
              <a:buFont typeface="Arial" panose="020B0604020202020204" pitchFamily="34" charset="0"/>
              <a:buChar char="•"/>
            </a:pPr>
            <a:r>
              <a:rPr lang="en-US" sz="3200" b="1" dirty="0"/>
              <a:t>Existing Businesses </a:t>
            </a:r>
            <a:r>
              <a:rPr lang="en-US" sz="3200" dirty="0"/>
              <a:t>: Rationalization of existing insurance plans which includes risk management improvement to reduce insurance costs, address insurance gaps and overlaps etc.</a:t>
            </a:r>
          </a:p>
          <a:p>
            <a:pPr marL="228600">
              <a:lnSpc>
                <a:spcPct val="90000"/>
              </a:lnSpc>
              <a:spcBef>
                <a:spcPts val="1200"/>
              </a:spcBef>
            </a:pPr>
            <a:endParaRPr lang="en-US" sz="3200" b="1" dirty="0"/>
          </a:p>
        </p:txBody>
      </p:sp>
      <p:sp>
        <p:nvSpPr>
          <p:cNvPr id="2" name="Slide Number Placeholder 1">
            <a:extLst>
              <a:ext uri="{FF2B5EF4-FFF2-40B4-BE49-F238E27FC236}">
                <a16:creationId xmlns:a16="http://schemas.microsoft.com/office/drawing/2014/main" id="{BD2CCFA2-EE3A-F5BD-9735-1C618399C490}"/>
              </a:ext>
            </a:extLst>
          </p:cNvPr>
          <p:cNvSpPr>
            <a:spLocks noGrp="1"/>
          </p:cNvSpPr>
          <p:nvPr>
            <p:ph type="sldNum" sz="quarter" idx="12"/>
          </p:nvPr>
        </p:nvSpPr>
        <p:spPr>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rgbClr val="64193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E33563C5-2339-3A41-BF3C-044AD21C7DC0}" type="slidenum">
              <a:rPr lang="en-US" sz="1100">
                <a:solidFill>
                  <a:schemeClr val="tx1">
                    <a:lumMod val="50000"/>
                    <a:lumOff val="50000"/>
                  </a:schemeClr>
                </a:solidFill>
                <a:latin typeface="+mn-lt"/>
                <a:cs typeface="+mn-cs"/>
              </a:rPr>
              <a:pPr defTabSz="914400">
                <a:spcAft>
                  <a:spcPts val="600"/>
                </a:spcAft>
                <a:defRPr/>
              </a:pPr>
              <a:t>7</a:t>
            </a:fld>
            <a:endParaRPr lang="en-US" sz="1100">
              <a:solidFill>
                <a:schemeClr val="tx1">
                  <a:lumMod val="50000"/>
                  <a:lumOff val="50000"/>
                </a:schemeClr>
              </a:solidFill>
              <a:latin typeface="+mn-lt"/>
              <a:cs typeface="+mn-cs"/>
            </a:endParaRPr>
          </a:p>
        </p:txBody>
      </p:sp>
    </p:spTree>
    <p:custDataLst>
      <p:tags r:id="rId1"/>
    </p:custDataLst>
    <p:extLst>
      <p:ext uri="{BB962C8B-B14F-4D97-AF65-F5344CB8AC3E}">
        <p14:creationId xmlns:p14="http://schemas.microsoft.com/office/powerpoint/2010/main" val="197955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06031-F2F3-46BA-1033-65AC3D0191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F98FC4-5510-BAB5-C029-A430D0651C14}"/>
              </a:ext>
            </a:extLst>
          </p:cNvPr>
          <p:cNvSpPr txBox="1"/>
          <p:nvPr/>
        </p:nvSpPr>
        <p:spPr>
          <a:xfrm>
            <a:off x="375920" y="429846"/>
            <a:ext cx="11358880" cy="1754326"/>
          </a:xfrm>
          <a:prstGeom prst="rect">
            <a:avLst/>
          </a:prstGeom>
          <a:noFill/>
        </p:spPr>
        <p:txBody>
          <a:bodyPr wrap="square" rtlCol="0">
            <a:spAutoFit/>
          </a:bodyPr>
          <a:lstStyle/>
          <a:p>
            <a:pPr algn="ctr"/>
            <a:r>
              <a:rPr lang="en-MY" sz="3600" dirty="0"/>
              <a:t>INTRODUCTION TO </a:t>
            </a:r>
          </a:p>
          <a:p>
            <a:pPr algn="ctr"/>
            <a:r>
              <a:rPr lang="en-MY" sz="3600" dirty="0"/>
              <a:t>REAL LIFE INSURANCE APPLICATION IN </a:t>
            </a:r>
          </a:p>
          <a:p>
            <a:pPr algn="ctr"/>
            <a:r>
              <a:rPr lang="en-MY" sz="3600" dirty="0"/>
              <a:t>VARIOUS TYPES OF BUSINESSES</a:t>
            </a:r>
          </a:p>
        </p:txBody>
      </p:sp>
      <p:pic>
        <p:nvPicPr>
          <p:cNvPr id="11266" name="Picture 2" descr="Free Frames on White Background Stock Photo">
            <a:extLst>
              <a:ext uri="{FF2B5EF4-FFF2-40B4-BE49-F238E27FC236}">
                <a16:creationId xmlns:a16="http://schemas.microsoft.com/office/drawing/2014/main" id="{1E481E4C-77F0-9089-746B-E4E81C6A5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372" y="2282271"/>
            <a:ext cx="5912704" cy="4013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5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75DE-9808-BE87-27B8-D0123414782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E78106-3E8C-9A4D-9B5F-2818BD19D844}"/>
              </a:ext>
            </a:extLst>
          </p:cNvPr>
          <p:cNvSpPr txBox="1"/>
          <p:nvPr/>
        </p:nvSpPr>
        <p:spPr>
          <a:xfrm>
            <a:off x="416560" y="1034395"/>
            <a:ext cx="11460479" cy="4031873"/>
          </a:xfrm>
          <a:prstGeom prst="rect">
            <a:avLst/>
          </a:prstGeom>
          <a:noFill/>
        </p:spPr>
        <p:txBody>
          <a:bodyPr wrap="square" rtlCol="0">
            <a:spAutoFit/>
          </a:bodyPr>
          <a:lstStyle/>
          <a:p>
            <a:r>
              <a:rPr lang="en-US" sz="1600" dirty="0"/>
              <a:t>This video presentation podcast is for general understanding of financial products. It is not intended to offer any financial advice. Viewers are advised to refer to their insurers or financial advisors for further information.</a:t>
            </a:r>
          </a:p>
          <a:p>
            <a:endParaRPr lang="en-US" sz="1600" dirty="0"/>
          </a:p>
          <a:p>
            <a:r>
              <a:rPr lang="en-US" sz="1600" dirty="0"/>
              <a:t>The stories, examples, and illustrations shared reflect the presenters' opinions and experiences, enriching the audience's grasp of discussed concepts. Different financial jurisdictions, institutions and companies have varied terms and conditions for their products and services. Recognizing individual financial situations and needs is crucial; what suits one may not fit another. Due to the evolving financial landscape, thorough research and consultation with qualified advisors before financial decisions are vital.</a:t>
            </a:r>
          </a:p>
          <a:p>
            <a:endParaRPr lang="en-US" sz="1600" dirty="0"/>
          </a:p>
          <a:p>
            <a:r>
              <a:rPr lang="en-US" sz="1600" dirty="0"/>
              <a:t>The content creators doesn't endorse any specific company, financial product, or service mentioned. Viewers are encouraged to exercise their judgment while evaluating financial products/services and seek advice tailored to their needs.</a:t>
            </a:r>
          </a:p>
          <a:p>
            <a:endParaRPr lang="en-US" sz="1600" dirty="0"/>
          </a:p>
          <a:p>
            <a:r>
              <a:rPr lang="en-US" sz="1600" dirty="0"/>
              <a:t>Watching this video implies understanding that its content isn't financial advice; seeking personalized advice from a professional before any financial decisions is crucial. We're not liable for actions taken based on this video's information. Financial decisions involve risks; approach them prudently and with diligence.</a:t>
            </a:r>
          </a:p>
          <a:p>
            <a:endParaRPr lang="en-US" sz="1600" dirty="0"/>
          </a:p>
          <a:p>
            <a:r>
              <a:rPr lang="en-US" sz="1600" dirty="0"/>
              <a:t>Thank you for watching and empowering yourself with financial knowledge</a:t>
            </a:r>
            <a:endParaRPr lang="en-MY" sz="1600" dirty="0"/>
          </a:p>
        </p:txBody>
      </p:sp>
      <p:sp>
        <p:nvSpPr>
          <p:cNvPr id="2" name="TextBox 1">
            <a:extLst>
              <a:ext uri="{FF2B5EF4-FFF2-40B4-BE49-F238E27FC236}">
                <a16:creationId xmlns:a16="http://schemas.microsoft.com/office/drawing/2014/main" id="{CB46468E-EE5F-ECB4-9AF7-9F0EB27000BA}"/>
              </a:ext>
            </a:extLst>
          </p:cNvPr>
          <p:cNvSpPr txBox="1"/>
          <p:nvPr/>
        </p:nvSpPr>
        <p:spPr>
          <a:xfrm flipH="1">
            <a:off x="1188720" y="264954"/>
            <a:ext cx="9011919" cy="769441"/>
          </a:xfrm>
          <a:prstGeom prst="rect">
            <a:avLst/>
          </a:prstGeom>
          <a:noFill/>
        </p:spPr>
        <p:txBody>
          <a:bodyPr wrap="square" rtlCol="0">
            <a:spAutoFit/>
          </a:bodyPr>
          <a:lstStyle/>
          <a:p>
            <a:pPr algn="ctr"/>
            <a:r>
              <a:rPr lang="en-MY" sz="4400" b="1" dirty="0"/>
              <a:t>DISCLAIMER</a:t>
            </a:r>
          </a:p>
        </p:txBody>
      </p:sp>
    </p:spTree>
    <p:extLst>
      <p:ext uri="{BB962C8B-B14F-4D97-AF65-F5344CB8AC3E}">
        <p14:creationId xmlns:p14="http://schemas.microsoft.com/office/powerpoint/2010/main" val="3718620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613</TotalTime>
  <Words>915</Words>
  <Application>Microsoft Office PowerPoint</Application>
  <PresentationFormat>Widescreen</PresentationFormat>
  <Paragraphs>142</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Google Sans</vt:lpstr>
      <vt:lpstr>Aptos</vt:lpstr>
      <vt:lpstr>Aptos Display</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Lye</dc:creator>
  <cp:lastModifiedBy>Hansen Lye</cp:lastModifiedBy>
  <cp:revision>17</cp:revision>
  <dcterms:created xsi:type="dcterms:W3CDTF">2024-02-22T10:43:35Z</dcterms:created>
  <dcterms:modified xsi:type="dcterms:W3CDTF">2024-02-26T10:05:39Z</dcterms:modified>
</cp:coreProperties>
</file>