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handoutMasterIdLst>
    <p:handoutMasterId r:id="rId9"/>
  </p:handoutMasterIdLst>
  <p:sldIdLst>
    <p:sldId id="256" r:id="rId2"/>
    <p:sldId id="270" r:id="rId3"/>
    <p:sldId id="268" r:id="rId4"/>
    <p:sldId id="273" r:id="rId5"/>
    <p:sldId id="272" r:id="rId6"/>
    <p:sldId id="265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eljko Gasic" initials="VG" lastIdx="2" clrIdx="0">
    <p:extLst>
      <p:ext uri="{19B8F6BF-5375-455C-9EA6-DF929625EA0E}">
        <p15:presenceInfo xmlns:p15="http://schemas.microsoft.com/office/powerpoint/2012/main" userId="e23748eafac0f6b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238" autoAdjust="0"/>
    <p:restoredTop sz="94660"/>
  </p:normalViewPr>
  <p:slideViewPr>
    <p:cSldViewPr snapToGrid="0">
      <p:cViewPr varScale="1">
        <p:scale>
          <a:sx n="90" d="100"/>
          <a:sy n="90" d="100"/>
        </p:scale>
        <p:origin x="208" y="6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6/11/relationships/changesInfo" Target="changesInfos/changesInfo1.xml"/><Relationship Id="rId10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handoutMaster" Target="handoutMasters/handoutMaster1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eter king" userId="1ebf08095f3928c9" providerId="LiveId" clId="{8EA9ACC1-94D7-7F41-BC03-A7F00A5CF388}"/>
    <pc:docChg chg="delSld modSld">
      <pc:chgData name="peter king" userId="1ebf08095f3928c9" providerId="LiveId" clId="{8EA9ACC1-94D7-7F41-BC03-A7F00A5CF388}" dt="2024-02-27T17:20:46.467" v="203" actId="2696"/>
      <pc:docMkLst>
        <pc:docMk/>
      </pc:docMkLst>
      <pc:sldChg chg="modSp">
        <pc:chgData name="peter king" userId="1ebf08095f3928c9" providerId="LiveId" clId="{8EA9ACC1-94D7-7F41-BC03-A7F00A5CF388}" dt="2024-02-27T17:16:18.015" v="48" actId="255"/>
        <pc:sldMkLst>
          <pc:docMk/>
          <pc:sldMk cId="4098149499" sldId="256"/>
        </pc:sldMkLst>
        <pc:spChg chg="mod">
          <ac:chgData name="peter king" userId="1ebf08095f3928c9" providerId="LiveId" clId="{8EA9ACC1-94D7-7F41-BC03-A7F00A5CF388}" dt="2024-02-27T17:16:18.015" v="48" actId="255"/>
          <ac:spMkLst>
            <pc:docMk/>
            <pc:sldMk cId="4098149499" sldId="256"/>
            <ac:spMk id="4" creationId="{596B42DE-D7C8-42C7-BA59-180A40E1C706}"/>
          </ac:spMkLst>
        </pc:spChg>
      </pc:sldChg>
      <pc:sldChg chg="del">
        <pc:chgData name="peter king" userId="1ebf08095f3928c9" providerId="LiveId" clId="{8EA9ACC1-94D7-7F41-BC03-A7F00A5CF388}" dt="2024-02-27T17:20:46.467" v="203" actId="2696"/>
        <pc:sldMkLst>
          <pc:docMk/>
          <pc:sldMk cId="1807372270" sldId="257"/>
        </pc:sldMkLst>
      </pc:sldChg>
      <pc:sldChg chg="modSp">
        <pc:chgData name="peter king" userId="1ebf08095f3928c9" providerId="LiveId" clId="{8EA9ACC1-94D7-7F41-BC03-A7F00A5CF388}" dt="2024-02-27T17:17:06.460" v="89" actId="20577"/>
        <pc:sldMkLst>
          <pc:docMk/>
          <pc:sldMk cId="1173366776" sldId="268"/>
        </pc:sldMkLst>
        <pc:spChg chg="mod">
          <ac:chgData name="peter king" userId="1ebf08095f3928c9" providerId="LiveId" clId="{8EA9ACC1-94D7-7F41-BC03-A7F00A5CF388}" dt="2024-02-27T17:17:06.460" v="89" actId="20577"/>
          <ac:spMkLst>
            <pc:docMk/>
            <pc:sldMk cId="1173366776" sldId="268"/>
            <ac:spMk id="7" creationId="{9D56EA9B-C022-4D42-8977-A8A57202631F}"/>
          </ac:spMkLst>
        </pc:spChg>
        <pc:spChg chg="mod">
          <ac:chgData name="peter king" userId="1ebf08095f3928c9" providerId="LiveId" clId="{8EA9ACC1-94D7-7F41-BC03-A7F00A5CF388}" dt="2024-02-27T17:16:35.767" v="50" actId="22"/>
          <ac:spMkLst>
            <pc:docMk/>
            <pc:sldMk cId="1173366776" sldId="268"/>
            <ac:spMk id="10" creationId="{BBE32D40-B7E2-4672-9991-B136870C64A5}"/>
          </ac:spMkLst>
        </pc:spChg>
      </pc:sldChg>
      <pc:sldChg chg="del">
        <pc:chgData name="peter king" userId="1ebf08095f3928c9" providerId="LiveId" clId="{8EA9ACC1-94D7-7F41-BC03-A7F00A5CF388}" dt="2024-02-27T17:19:30.923" v="170" actId="2696"/>
        <pc:sldMkLst>
          <pc:docMk/>
          <pc:sldMk cId="2967477431" sldId="271"/>
        </pc:sldMkLst>
      </pc:sldChg>
      <pc:sldChg chg="modSp">
        <pc:chgData name="peter king" userId="1ebf08095f3928c9" providerId="LiveId" clId="{8EA9ACC1-94D7-7F41-BC03-A7F00A5CF388}" dt="2024-02-27T17:20:31.744" v="202" actId="255"/>
        <pc:sldMkLst>
          <pc:docMk/>
          <pc:sldMk cId="3439979228" sldId="272"/>
        </pc:sldMkLst>
        <pc:spChg chg="mod">
          <ac:chgData name="peter king" userId="1ebf08095f3928c9" providerId="LiveId" clId="{8EA9ACC1-94D7-7F41-BC03-A7F00A5CF388}" dt="2024-02-27T17:20:17.441" v="199" actId="255"/>
          <ac:spMkLst>
            <pc:docMk/>
            <pc:sldMk cId="3439979228" sldId="272"/>
            <ac:spMk id="7" creationId="{9D56EA9B-C022-4D42-8977-A8A57202631F}"/>
          </ac:spMkLst>
        </pc:spChg>
        <pc:spChg chg="mod">
          <ac:chgData name="peter king" userId="1ebf08095f3928c9" providerId="LiveId" clId="{8EA9ACC1-94D7-7F41-BC03-A7F00A5CF388}" dt="2024-02-27T17:20:31.744" v="202" actId="255"/>
          <ac:spMkLst>
            <pc:docMk/>
            <pc:sldMk cId="3439979228" sldId="272"/>
            <ac:spMk id="13" creationId="{FE1E6A7D-2B79-0048-A9F8-5896BB8305E8}"/>
          </ac:spMkLst>
        </pc:spChg>
      </pc:sldChg>
      <pc:sldChg chg="modSp">
        <pc:chgData name="peter king" userId="1ebf08095f3928c9" providerId="LiveId" clId="{8EA9ACC1-94D7-7F41-BC03-A7F00A5CF388}" dt="2024-02-27T17:18:30.674" v="164" actId="20577"/>
        <pc:sldMkLst>
          <pc:docMk/>
          <pc:sldMk cId="393163543" sldId="273"/>
        </pc:sldMkLst>
        <pc:spChg chg="mod">
          <ac:chgData name="peter king" userId="1ebf08095f3928c9" providerId="LiveId" clId="{8EA9ACC1-94D7-7F41-BC03-A7F00A5CF388}" dt="2024-02-27T17:18:30.674" v="164" actId="20577"/>
          <ac:spMkLst>
            <pc:docMk/>
            <pc:sldMk cId="393163543" sldId="273"/>
            <ac:spMk id="7" creationId="{9D56EA9B-C022-4D42-8977-A8A57202631F}"/>
          </ac:spMkLst>
        </pc:spChg>
        <pc:spChg chg="mod">
          <ac:chgData name="peter king" userId="1ebf08095f3928c9" providerId="LiveId" clId="{8EA9ACC1-94D7-7F41-BC03-A7F00A5CF388}" dt="2024-02-27T17:18:01.330" v="92" actId="20577"/>
          <ac:spMkLst>
            <pc:docMk/>
            <pc:sldMk cId="393163543" sldId="273"/>
            <ac:spMk id="10" creationId="{BBE32D40-B7E2-4672-9991-B136870C64A5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156FD57-78B3-4C23-8E72-4E560AE3B95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C967341-C73F-4C4D-83C4-09145F4AF7F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E57B1F-D9D9-45EE-A0AC-DBC2EE4A5A88}" type="datetimeFigureOut">
              <a:rPr lang="en-US" smtClean="0"/>
              <a:t>2/27/24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BE5CBE-8190-45E4-BB8F-3F12EFF1E48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FC89F96-EEFA-4AD1-93C7-D1FD6E942A5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DDB92F-9E56-45A8-AECD-B31C903B11C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223046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9D6D88-F8E4-4233-87D7-0826DE085F3B}" type="datetimeFigureOut">
              <a:rPr lang="en-US" smtClean="0"/>
              <a:t>2/27/24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EB56F3-D306-4B8A-9307-39F3E250A7D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432615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2C2E68-FB9C-45B6-8B04-D063D3A69D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F1A3BCB-AC64-40A7-B6EA-F7DE6ACAB8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820FF2-92EC-4B0F-9B98-DFA3CF747E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BCAAD-0307-492A-BD81-C0AB100C7A6F}" type="datetime1">
              <a:rPr lang="en-US" smtClean="0"/>
              <a:t>2/27/24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5CFDE2-F925-4815-B910-148BB1D524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189F7F-8AB1-473E-BB10-21A7736C4F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B10C3-C45C-4EE8-8BDE-AB9FF56011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51508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6D161E-F3BB-4771-AE39-2D9AA0FACF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D5D193-6209-48A8-B5BF-3C4DA121B5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8F0996-0545-47DD-89BA-4BBC699374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BBB48E-D9E6-4C1C-B47D-F363CFB47437}" type="datetime1">
              <a:rPr lang="en-US" smtClean="0"/>
              <a:t>2/27/24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C0D44E-2A88-4E43-A0E3-856024B00B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F10897-714F-4761-B478-9B3C36CFCA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B10C3-C45C-4EE8-8BDE-AB9FF56011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80488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2C38837-781F-4848-97D9-7D217A7B7FD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CD5E09E-273E-46B0-ADC9-743DE57564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AD47A3-7034-4D12-9DA1-17FD99F7DB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AAE53-3077-4E33-8441-FC570B4CB67F}" type="datetime1">
              <a:rPr lang="en-US" smtClean="0"/>
              <a:t>2/27/24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E1C43B-968E-4445-AA48-68A280BE23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7EB63A-6E08-4636-AB76-00DEDD44A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B10C3-C45C-4EE8-8BDE-AB9FF56011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55731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67E0D-1B0A-43C1-A8E4-22EB6C62F6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429748-A16F-4ABA-8AFB-B8D8BA700B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0CD184-20E4-416A-9BDF-38D71EF5AC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E773E-8121-48F9-AA99-19688480FADA}" type="datetime1">
              <a:rPr lang="en-US" smtClean="0"/>
              <a:t>2/27/24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2BD320-0A0A-41B1-B87F-65D1E21CC9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AB7385-7173-4398-BF13-89563482D4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B10C3-C45C-4EE8-8BDE-AB9FF56011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76191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011675-F19C-4034-8EFB-1DC867339F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243349-AF98-4C2C-8AD0-3D91E14AAA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9AF285-3E4C-403E-BD47-834BE59164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33A45-C160-4A61-8379-737D1162D43D}" type="datetime1">
              <a:rPr lang="en-US" smtClean="0"/>
              <a:t>2/27/24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760D71-1B7B-4BA3-839B-8A3DAD9477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3A05A1-2643-4A7D-B86E-809861B23E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B10C3-C45C-4EE8-8BDE-AB9FF56011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1732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50993A-2CC5-4397-A5AF-6D48EE5A21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46903B-A29B-4B52-8795-779B1EE203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A9976F-D420-4424-B745-8751C7A0E4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B8E76B-2B95-4A62-972C-9F054399DE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63617-8BFC-4BCE-B554-9A0796B4AA38}" type="datetime1">
              <a:rPr lang="en-US" smtClean="0"/>
              <a:t>2/27/24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A68D9C-57E6-441F-B02D-B7617CC8EC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3081AA-4A9D-405C-B91B-5AEA9F1DF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B10C3-C45C-4EE8-8BDE-AB9FF56011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68363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E15AB9-B0B0-4D4D-B8C8-35EB66FF21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3CE2C9-542B-4A76-81DB-0AA60C63D9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B4DEF9-61E8-47B7-A53B-44484A3949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D6DDEFD-76FD-4657-98C9-3E2F4A044C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6E9A5E8-C807-43BC-B816-EA04829ECA9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08D7EC1-8B62-4BAF-818D-B1B5ACF6D1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203A9-81E9-4F88-B0C2-A036A403AE36}" type="datetime1">
              <a:rPr lang="en-US" smtClean="0"/>
              <a:t>2/27/24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F3C5178-0D83-4AF3-8C9F-6DC396ED44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4A853BE-81B8-4A52-8416-F017F1856D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B10C3-C45C-4EE8-8BDE-AB9FF56011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40878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E7CBF6-A350-443E-98F6-022851AA9A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97A70D-D188-4FB4-A8B0-C7CDED8A59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77A95-3BEE-4907-A240-FA421DAF63D5}" type="datetime1">
              <a:rPr lang="en-US" smtClean="0"/>
              <a:t>2/27/24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B28D09-C1FD-4842-9817-79FB8F5E65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35CC9A-AEAD-4672-AEB3-81F5853F72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B10C3-C45C-4EE8-8BDE-AB9FF56011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89199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8BF440C-D95F-4D78-A9AC-AE7CC36CB9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30484-7CD3-4C4F-80ED-23EC66DAFFAE}" type="datetime1">
              <a:rPr lang="en-US" smtClean="0"/>
              <a:t>2/27/24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C2083E-DF81-460F-97C7-1D7ED2DBF8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087BED-5CA9-45DA-AFD3-DDEF08EC5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B10C3-C45C-4EE8-8BDE-AB9FF56011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67720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C48593-7304-48DB-94F4-FA23DC83BD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7FB8BF-7F24-4FDE-A4BB-918F3A1BC7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45A825-68E5-4C37-BCC0-B6D2591130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4311A3-2B9A-4F53-89BD-DEF56270E9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1574B-7DC7-4916-BB31-6368550D0237}" type="datetime1">
              <a:rPr lang="en-US" smtClean="0"/>
              <a:t>2/27/24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E82C2D-27FD-42B5-B2A6-157CFE8F80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76CD66-B97C-4CB5-8816-3CDFC26C4B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B10C3-C45C-4EE8-8BDE-AB9FF56011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94240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755012-6128-4C85-BB00-7999BB32DB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860D07F-0FD7-4EC0-81B7-01D147D3C0B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DC70646-E709-49FB-ADFB-0A62C407E5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294E66-2DCF-4E6B-8DDD-218BCB7EC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C89A5-D09C-41DB-A238-91ACFB717FF0}" type="datetime1">
              <a:rPr lang="en-US" smtClean="0"/>
              <a:t>2/27/24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F4F92B-9774-4D4F-9967-A5AAED1ADA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BDE59B-562F-4722-83EF-09DC7273AC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B10C3-C45C-4EE8-8BDE-AB9FF56011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60903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4FB706B-6D53-4436-B044-CE3B38284C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C7B5F9-B031-470D-BA6B-51E1BE3C97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8215BF-A56F-4CFA-975D-DD3069917D8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45C089-E9C4-4CDE-807F-FB688D0CE8E7}" type="datetime1">
              <a:rPr lang="en-US" smtClean="0"/>
              <a:t>2/27/24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EF6AA4-57FC-4558-92FD-0566126D7A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162787-0AA8-47E5-AC3B-9E309E7B67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3B10C3-C45C-4EE8-8BDE-AB9FF56011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6641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96B42DE-D7C8-42C7-BA59-180A40E1C706}"/>
              </a:ext>
            </a:extLst>
          </p:cNvPr>
          <p:cNvSpPr txBox="1"/>
          <p:nvPr/>
        </p:nvSpPr>
        <p:spPr>
          <a:xfrm>
            <a:off x="1380828" y="2768365"/>
            <a:ext cx="4165600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100" b="1" dirty="0">
                <a:latin typeface="Oswald" pitchFamily="2" charset="0"/>
              </a:rPr>
              <a:t>An Hour with a Manager</a:t>
            </a:r>
            <a:endParaRPr lang="en-US" sz="3100" b="1" dirty="0">
              <a:latin typeface="Oswald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D156FD5-D0B0-45A8-9356-0C35E9863A2C}"/>
              </a:ext>
            </a:extLst>
          </p:cNvPr>
          <p:cNvSpPr txBox="1"/>
          <p:nvPr/>
        </p:nvSpPr>
        <p:spPr>
          <a:xfrm>
            <a:off x="1470967" y="3451404"/>
            <a:ext cx="554990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Helvetica" pitchFamily="2" charset="0"/>
              </a:rPr>
              <a:t>Pete King</a:t>
            </a:r>
          </a:p>
          <a:p>
            <a:r>
              <a:rPr lang="en-GB" sz="1600" dirty="0">
                <a:latin typeface="Helvetica" pitchFamily="2" charset="0"/>
              </a:rPr>
              <a:t>February</a:t>
            </a:r>
            <a:r>
              <a:rPr lang="en-US" sz="1600" dirty="0">
                <a:latin typeface="Helvetica" pitchFamily="2" charset="0"/>
              </a:rPr>
              <a:t> 2024</a:t>
            </a:r>
          </a:p>
          <a:p>
            <a:endParaRPr lang="en-US" sz="1600" dirty="0">
              <a:latin typeface="Helvetica" pitchFamily="2" charset="0"/>
            </a:endParaRPr>
          </a:p>
          <a:p>
            <a:r>
              <a:rPr lang="en-US" sz="1600" dirty="0">
                <a:latin typeface="Helvetica" pitchFamily="2" charset="0"/>
              </a:rPr>
              <a:t>Linkedin: </a:t>
            </a:r>
            <a:r>
              <a:rPr lang="en-US" sz="1600" dirty="0" err="1">
                <a:latin typeface="Helvetica" pitchFamily="2" charset="0"/>
              </a:rPr>
              <a:t>petejking</a:t>
            </a:r>
            <a:endParaRPr lang="en-US" sz="1600" dirty="0">
              <a:latin typeface="Helvetica" pitchFamily="2" charset="0"/>
            </a:endParaRP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97FD93-7303-C8DA-D7CB-4128CEC782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941935" cy="166145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D30B836-6090-6677-6379-49102FB120A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250" t="41924" r="24003" b="3811"/>
          <a:stretch/>
        </p:blipFill>
        <p:spPr>
          <a:xfrm>
            <a:off x="3595390" y="3501700"/>
            <a:ext cx="1561107" cy="1595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1494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E6DEB7-D92E-4AF7-9600-0459A6776C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74399" y="540603"/>
            <a:ext cx="822325" cy="365125"/>
          </a:xfrm>
        </p:spPr>
        <p:txBody>
          <a:bodyPr/>
          <a:lstStyle/>
          <a:p>
            <a:r>
              <a:rPr lang="en-US" sz="3600" dirty="0">
                <a:solidFill>
                  <a:schemeClr val="tx1"/>
                </a:solidFill>
                <a:latin typeface="Oswald" pitchFamily="2" charset="0"/>
              </a:rPr>
              <a:t>02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BE32D40-B7E2-4672-9991-B136870C64A5}"/>
              </a:ext>
            </a:extLst>
          </p:cNvPr>
          <p:cNvSpPr txBox="1"/>
          <p:nvPr/>
        </p:nvSpPr>
        <p:spPr>
          <a:xfrm>
            <a:off x="4393846" y="1429921"/>
            <a:ext cx="6578954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</a:rPr>
              <a:t>Born &amp; Educated in the UK.  Studied Business at University</a:t>
            </a:r>
          </a:p>
          <a:p>
            <a:pPr marL="342900" indent="-342900">
              <a:buAutoNum type="arabicPeriod"/>
            </a:pP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Helvetica" pitchFamily="2" charset="0"/>
            </a:endParaRPr>
          </a:p>
          <a:p>
            <a:pPr marL="342900" indent="-342900">
              <a:buAutoNum type="arabicPeriod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</a:rPr>
              <a:t>Lived &amp; Worked in the UK, Switzerland &amp; The Balkans</a:t>
            </a:r>
          </a:p>
          <a:p>
            <a:pPr marL="342900" indent="-342900">
              <a:buAutoNum type="arabicPeriod"/>
            </a:pP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Helvetica" pitchFamily="2" charset="0"/>
            </a:endParaRPr>
          </a:p>
          <a:p>
            <a:pPr marL="342900" indent="-342900">
              <a:buAutoNum type="arabicPeriod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</a:rPr>
              <a:t>First role after university was for the Swiss Company – Zurich, joining their graduate scheme</a:t>
            </a:r>
          </a:p>
          <a:p>
            <a:pPr marL="342900" indent="-342900">
              <a:buAutoNum type="arabicPeriod"/>
            </a:pP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Helvetica" pitchFamily="2" charset="0"/>
            </a:endParaRPr>
          </a:p>
          <a:p>
            <a:pPr marL="342900" indent="-342900">
              <a:buAutoNum type="arabicPeriod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</a:rPr>
              <a:t>I have worked for Insurance Companies &amp; Brokers with my last role for the American Multinational Company - AIG leading their operations across Central &amp; Eastern Europe</a:t>
            </a:r>
          </a:p>
          <a:p>
            <a:pPr marL="342900" indent="-342900">
              <a:buAutoNum type="arabicPeriod"/>
            </a:pP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Helvetica" pitchFamily="2" charset="0"/>
            </a:endParaRPr>
          </a:p>
          <a:p>
            <a:pPr marL="342900" indent="-342900">
              <a:buAutoNum type="arabicPeriod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</a:rPr>
              <a:t>During Covid’s 1st lockdown, I decided I wanted to set up my own business focusing on Finance with a particular focus on the Start-up Ecosystem working with Insurtech &amp; Overall FinTech</a:t>
            </a:r>
          </a:p>
          <a:p>
            <a:pPr marL="342900" indent="-342900">
              <a:buAutoNum type="arabicPeriod"/>
            </a:pP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Helvetica" pitchFamily="2" charset="0"/>
            </a:endParaRPr>
          </a:p>
          <a:p>
            <a:pPr marL="342900" indent="-342900">
              <a:buAutoNum type="arabicPeriod"/>
            </a:pP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Helvetica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D56EA9B-C022-4D42-8977-A8A57202631F}"/>
              </a:ext>
            </a:extLst>
          </p:cNvPr>
          <p:cNvSpPr txBox="1"/>
          <p:nvPr/>
        </p:nvSpPr>
        <p:spPr>
          <a:xfrm>
            <a:off x="4518023" y="676235"/>
            <a:ext cx="39719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pc="600" dirty="0">
                <a:solidFill>
                  <a:schemeClr val="tx1">
                    <a:lumMod val="95000"/>
                    <a:lumOff val="5000"/>
                  </a:schemeClr>
                </a:solidFill>
                <a:latin typeface="Oswald" pitchFamily="2" charset="0"/>
              </a:rPr>
              <a:t>My Background</a:t>
            </a:r>
          </a:p>
        </p:txBody>
      </p:sp>
      <p:pic>
        <p:nvPicPr>
          <p:cNvPr id="4" name="Picture 3" descr="A park with trees and a city in the background&#10;&#10;Description automatically generated with medium confidence">
            <a:extLst>
              <a:ext uri="{FF2B5EF4-FFF2-40B4-BE49-F238E27FC236}">
                <a16:creationId xmlns:a16="http://schemas.microsoft.com/office/drawing/2014/main" id="{08ACE0E4-AD8F-4543-AD73-9651EEC825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971925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E1373D4-A70A-DE1E-05D5-E695C1E5029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250" t="41924" r="24003" b="3811"/>
          <a:stretch/>
        </p:blipFill>
        <p:spPr>
          <a:xfrm>
            <a:off x="0" y="4564797"/>
            <a:ext cx="2243139" cy="2293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1832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E6DEB7-D92E-4AF7-9600-0459A6776C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74399" y="540603"/>
            <a:ext cx="822325" cy="365125"/>
          </a:xfrm>
        </p:spPr>
        <p:txBody>
          <a:bodyPr/>
          <a:lstStyle/>
          <a:p>
            <a:r>
              <a:rPr lang="en-US" sz="3600" dirty="0">
                <a:solidFill>
                  <a:schemeClr val="tx1"/>
                </a:solidFill>
                <a:latin typeface="Oswald" pitchFamily="2" charset="0"/>
              </a:rPr>
              <a:t>04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BE32D40-B7E2-4672-9991-B136870C64A5}"/>
              </a:ext>
            </a:extLst>
          </p:cNvPr>
          <p:cNvSpPr txBox="1"/>
          <p:nvPr/>
        </p:nvSpPr>
        <p:spPr>
          <a:xfrm>
            <a:off x="4486276" y="2034849"/>
            <a:ext cx="658812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i="0" u="none" strike="noStrike" dirty="0">
                <a:solidFill>
                  <a:srgbClr val="0D0D0D"/>
                </a:solidFill>
                <a:effectLst/>
                <a:latin typeface="Söhne"/>
              </a:rPr>
              <a:t>Work-Life Balance:</a:t>
            </a:r>
            <a:endParaRPr lang="en-GB" b="0" i="0" u="none" strike="noStrike" dirty="0">
              <a:solidFill>
                <a:srgbClr val="0D0D0D"/>
              </a:solidFill>
              <a:effectLst/>
              <a:latin typeface="Söhne"/>
            </a:endParaRPr>
          </a:p>
          <a:p>
            <a:pPr lvl="1"/>
            <a:r>
              <a:rPr lang="en-GB" b="0" i="0" u="none" strike="noStrike" dirty="0">
                <a:solidFill>
                  <a:srgbClr val="0D0D0D"/>
                </a:solidFill>
                <a:effectLst/>
                <a:latin typeface="Söhne"/>
              </a:rPr>
              <a:t>Encourage flexible work hours and remote work options.</a:t>
            </a:r>
          </a:p>
          <a:p>
            <a:pPr lvl="1"/>
            <a:r>
              <a:rPr lang="en-GB" b="0" i="0" u="none" strike="noStrike" dirty="0">
                <a:solidFill>
                  <a:srgbClr val="0D0D0D"/>
                </a:solidFill>
                <a:effectLst/>
                <a:latin typeface="Söhne"/>
              </a:rPr>
              <a:t>Implement policies to prevent burnout and support mental health.</a:t>
            </a:r>
          </a:p>
          <a:p>
            <a:r>
              <a:rPr lang="en-GB" b="1" i="0" u="none" strike="noStrike" dirty="0">
                <a:solidFill>
                  <a:srgbClr val="0D0D0D"/>
                </a:solidFill>
                <a:effectLst/>
                <a:latin typeface="Söhne"/>
              </a:rPr>
              <a:t>Professional Development:</a:t>
            </a:r>
            <a:endParaRPr lang="en-GB" b="0" i="0" u="none" strike="noStrike" dirty="0">
              <a:solidFill>
                <a:srgbClr val="0D0D0D"/>
              </a:solidFill>
              <a:effectLst/>
              <a:latin typeface="Söhne"/>
            </a:endParaRPr>
          </a:p>
          <a:p>
            <a:pPr lvl="1"/>
            <a:r>
              <a:rPr lang="en-GB" b="0" i="0" u="none" strike="noStrike" dirty="0">
                <a:solidFill>
                  <a:srgbClr val="0D0D0D"/>
                </a:solidFill>
                <a:effectLst/>
                <a:latin typeface="Söhne"/>
              </a:rPr>
              <a:t>Provide continuous training and development opportunities.</a:t>
            </a:r>
          </a:p>
          <a:p>
            <a:pPr lvl="1"/>
            <a:r>
              <a:rPr lang="en-GB" b="0" i="0" u="none" strike="noStrike" dirty="0">
                <a:solidFill>
                  <a:srgbClr val="0D0D0D"/>
                </a:solidFill>
                <a:effectLst/>
                <a:latin typeface="Söhne"/>
              </a:rPr>
              <a:t>Establish mentorship programs to foster career growth.</a:t>
            </a:r>
          </a:p>
          <a:p>
            <a:r>
              <a:rPr lang="en-GB" b="1" i="0" u="none" strike="noStrike" dirty="0">
                <a:solidFill>
                  <a:srgbClr val="0D0D0D"/>
                </a:solidFill>
                <a:effectLst/>
                <a:latin typeface="Söhne"/>
              </a:rPr>
              <a:t>Communication and Collaboration:</a:t>
            </a:r>
            <a:endParaRPr lang="en-GB" b="0" i="0" u="none" strike="noStrike" dirty="0">
              <a:solidFill>
                <a:srgbClr val="0D0D0D"/>
              </a:solidFill>
              <a:effectLst/>
              <a:latin typeface="Söhne"/>
            </a:endParaRPr>
          </a:p>
          <a:p>
            <a:pPr lvl="1"/>
            <a:r>
              <a:rPr lang="en-GB" b="0" i="0" u="none" strike="noStrike" dirty="0">
                <a:solidFill>
                  <a:srgbClr val="0D0D0D"/>
                </a:solidFill>
                <a:effectLst/>
                <a:latin typeface="Söhne"/>
              </a:rPr>
              <a:t>Foster open communication channels.</a:t>
            </a:r>
          </a:p>
          <a:p>
            <a:pPr lvl="1"/>
            <a:r>
              <a:rPr lang="en-GB" b="0" i="0" u="none" strike="noStrike" dirty="0" err="1">
                <a:solidFill>
                  <a:srgbClr val="0D0D0D"/>
                </a:solidFill>
                <a:effectLst/>
                <a:latin typeface="Söhne"/>
              </a:rPr>
              <a:t>Emphasize</a:t>
            </a:r>
            <a:r>
              <a:rPr lang="en-GB" b="0" i="0" u="none" strike="noStrike" dirty="0">
                <a:solidFill>
                  <a:srgbClr val="0D0D0D"/>
                </a:solidFill>
                <a:effectLst/>
                <a:latin typeface="Söhne"/>
              </a:rPr>
              <a:t> teamwork and collaboration to enhance the work environment.</a:t>
            </a:r>
          </a:p>
          <a:p>
            <a:pPr marL="342900" indent="-342900">
              <a:buFont typeface="+mj-lt"/>
              <a:buAutoNum type="arabicPeriod"/>
            </a:pP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Helvetica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D56EA9B-C022-4D42-8977-A8A57202631F}"/>
              </a:ext>
            </a:extLst>
          </p:cNvPr>
          <p:cNvSpPr txBox="1"/>
          <p:nvPr/>
        </p:nvSpPr>
        <p:spPr>
          <a:xfrm>
            <a:off x="4518023" y="676235"/>
            <a:ext cx="63706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pc="600" dirty="0">
                <a:solidFill>
                  <a:schemeClr val="tx1">
                    <a:lumMod val="95000"/>
                    <a:lumOff val="5000"/>
                  </a:schemeClr>
                </a:solidFill>
                <a:latin typeface="Oswald" pitchFamily="2" charset="0"/>
              </a:rPr>
              <a:t>What are </a:t>
            </a:r>
            <a:r>
              <a:rPr lang="en-GB" sz="3600" b="1" spc="600" dirty="0">
                <a:solidFill>
                  <a:schemeClr val="tx1">
                    <a:lumMod val="95000"/>
                    <a:lumOff val="5000"/>
                  </a:schemeClr>
                </a:solidFill>
                <a:latin typeface="Oswald" pitchFamily="2" charset="0"/>
              </a:rPr>
              <a:t>Employees Look for</a:t>
            </a:r>
            <a:r>
              <a:rPr lang="en-US" sz="3600" b="1" spc="600" dirty="0">
                <a:solidFill>
                  <a:schemeClr val="tx1">
                    <a:lumMod val="95000"/>
                    <a:lumOff val="5000"/>
                  </a:schemeClr>
                </a:solidFill>
                <a:latin typeface="Oswald" pitchFamily="2" charset="0"/>
              </a:rPr>
              <a:t>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CEB024F-F664-4BA8-9F11-5602CC2968F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20" r="21512"/>
          <a:stretch/>
        </p:blipFill>
        <p:spPr>
          <a:xfrm>
            <a:off x="0" y="-31530"/>
            <a:ext cx="39719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3667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E6DEB7-D92E-4AF7-9600-0459A6776C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74399" y="540603"/>
            <a:ext cx="822325" cy="365125"/>
          </a:xfrm>
        </p:spPr>
        <p:txBody>
          <a:bodyPr/>
          <a:lstStyle/>
          <a:p>
            <a:r>
              <a:rPr lang="en-US" sz="3600" dirty="0">
                <a:solidFill>
                  <a:schemeClr val="tx1"/>
                </a:solidFill>
                <a:latin typeface="Oswald" pitchFamily="2" charset="0"/>
              </a:rPr>
              <a:t>04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BE32D40-B7E2-4672-9991-B136870C64A5}"/>
              </a:ext>
            </a:extLst>
          </p:cNvPr>
          <p:cNvSpPr txBox="1"/>
          <p:nvPr/>
        </p:nvSpPr>
        <p:spPr>
          <a:xfrm>
            <a:off x="4486276" y="2034849"/>
            <a:ext cx="6588123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i="0" u="none" strike="noStrike" dirty="0">
                <a:solidFill>
                  <a:srgbClr val="0D0D0D"/>
                </a:solidFill>
                <a:effectLst/>
                <a:latin typeface="Söhne"/>
              </a:rPr>
              <a:t>Employee Feedback Systems:</a:t>
            </a:r>
            <a:endParaRPr lang="en-GB" b="0" i="0" u="none" strike="noStrike" dirty="0">
              <a:solidFill>
                <a:srgbClr val="0D0D0D"/>
              </a:solidFill>
              <a:effectLst/>
              <a:latin typeface="Söhne"/>
            </a:endParaRPr>
          </a:p>
          <a:p>
            <a:pPr lvl="1"/>
            <a:r>
              <a:rPr lang="en-GB" b="0" i="0" u="none" strike="noStrike" dirty="0">
                <a:solidFill>
                  <a:srgbClr val="0D0D0D"/>
                </a:solidFill>
                <a:effectLst/>
                <a:latin typeface="Söhne"/>
              </a:rPr>
              <a:t>Implement regular feedback mechanisms to understand employee needs.</a:t>
            </a:r>
          </a:p>
          <a:p>
            <a:pPr lvl="1"/>
            <a:r>
              <a:rPr lang="en-GB" b="0" i="0" u="none" strike="noStrike" dirty="0" err="1">
                <a:solidFill>
                  <a:srgbClr val="0D0D0D"/>
                </a:solidFill>
                <a:effectLst/>
                <a:latin typeface="Söhne"/>
              </a:rPr>
              <a:t>Utilize</a:t>
            </a:r>
            <a:r>
              <a:rPr lang="en-GB" b="0" i="0" u="none" strike="noStrike" dirty="0">
                <a:solidFill>
                  <a:srgbClr val="0D0D0D"/>
                </a:solidFill>
                <a:effectLst/>
                <a:latin typeface="Söhne"/>
              </a:rPr>
              <a:t> feedback to make informed decisions and improve processes.</a:t>
            </a:r>
          </a:p>
          <a:p>
            <a:r>
              <a:rPr lang="en-GB" b="1" i="0" u="none" strike="noStrike" dirty="0">
                <a:solidFill>
                  <a:srgbClr val="0D0D0D"/>
                </a:solidFill>
                <a:effectLst/>
                <a:latin typeface="Söhne"/>
              </a:rPr>
              <a:t>Recognition and Rewards:</a:t>
            </a:r>
            <a:endParaRPr lang="en-GB" b="0" i="0" u="none" strike="noStrike" dirty="0">
              <a:solidFill>
                <a:srgbClr val="0D0D0D"/>
              </a:solidFill>
              <a:effectLst/>
              <a:latin typeface="Söhne"/>
            </a:endParaRPr>
          </a:p>
          <a:p>
            <a:pPr lvl="1"/>
            <a:r>
              <a:rPr lang="en-GB" b="0" i="0" u="none" strike="noStrike" dirty="0">
                <a:solidFill>
                  <a:srgbClr val="0D0D0D"/>
                </a:solidFill>
                <a:effectLst/>
                <a:latin typeface="Söhne"/>
              </a:rPr>
              <a:t>Establish a system for </a:t>
            </a:r>
            <a:r>
              <a:rPr lang="en-GB" b="0" i="0" u="none" strike="noStrike" dirty="0" err="1">
                <a:solidFill>
                  <a:srgbClr val="0D0D0D"/>
                </a:solidFill>
                <a:effectLst/>
                <a:latin typeface="Söhne"/>
              </a:rPr>
              <a:t>recognizing</a:t>
            </a:r>
            <a:r>
              <a:rPr lang="en-GB" b="0" i="0" u="none" strike="noStrike" dirty="0">
                <a:solidFill>
                  <a:srgbClr val="0D0D0D"/>
                </a:solidFill>
                <a:effectLst/>
                <a:latin typeface="Söhne"/>
              </a:rPr>
              <a:t> and rewarding employee achievements.</a:t>
            </a:r>
          </a:p>
          <a:p>
            <a:pPr lvl="1"/>
            <a:r>
              <a:rPr lang="en-GB" b="0" i="0" u="none" strike="noStrike" dirty="0">
                <a:solidFill>
                  <a:srgbClr val="0D0D0D"/>
                </a:solidFill>
                <a:effectLst/>
                <a:latin typeface="Söhne"/>
              </a:rPr>
              <a:t>Acknowledge contributions to build a positive and motivating work culture.</a:t>
            </a:r>
          </a:p>
          <a:p>
            <a:r>
              <a:rPr lang="en-GB" b="1" i="0" u="none" strike="noStrike" dirty="0">
                <a:solidFill>
                  <a:srgbClr val="0D0D0D"/>
                </a:solidFill>
                <a:effectLst/>
                <a:latin typeface="Söhne"/>
              </a:rPr>
              <a:t>Technology and Innovation:</a:t>
            </a:r>
            <a:endParaRPr lang="en-GB" b="0" i="0" u="none" strike="noStrike" dirty="0">
              <a:solidFill>
                <a:srgbClr val="0D0D0D"/>
              </a:solidFill>
              <a:effectLst/>
              <a:latin typeface="Söhne"/>
            </a:endParaRPr>
          </a:p>
          <a:p>
            <a:pPr lvl="1"/>
            <a:r>
              <a:rPr lang="en-GB" b="0" i="0" u="none" strike="noStrike" dirty="0">
                <a:solidFill>
                  <a:srgbClr val="0D0D0D"/>
                </a:solidFill>
                <a:effectLst/>
                <a:latin typeface="Söhne"/>
              </a:rPr>
              <a:t>Invest in tools that streamline tasks and reduce administrative burdens.</a:t>
            </a:r>
          </a:p>
          <a:p>
            <a:pPr lvl="1"/>
            <a:r>
              <a:rPr lang="en-GB" b="0" i="0" u="none" strike="noStrike" dirty="0">
                <a:solidFill>
                  <a:srgbClr val="0D0D0D"/>
                </a:solidFill>
                <a:effectLst/>
                <a:latin typeface="Söhne"/>
              </a:rPr>
              <a:t>Leverage technology for remote collaboration and efficient communication.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D56EA9B-C022-4D42-8977-A8A57202631F}"/>
              </a:ext>
            </a:extLst>
          </p:cNvPr>
          <p:cNvSpPr txBox="1"/>
          <p:nvPr/>
        </p:nvSpPr>
        <p:spPr>
          <a:xfrm>
            <a:off x="4542683" y="676235"/>
            <a:ext cx="63706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spc="600" dirty="0">
                <a:solidFill>
                  <a:schemeClr val="tx1">
                    <a:lumMod val="95000"/>
                    <a:lumOff val="5000"/>
                  </a:schemeClr>
                </a:solidFill>
                <a:latin typeface="Oswald" pitchFamily="2" charset="0"/>
              </a:rPr>
              <a:t>Tools to Consider</a:t>
            </a:r>
            <a:endParaRPr lang="en-US" sz="3600" b="1" spc="600" dirty="0">
              <a:solidFill>
                <a:schemeClr val="tx1">
                  <a:lumMod val="95000"/>
                  <a:lumOff val="5000"/>
                </a:schemeClr>
              </a:solidFill>
              <a:latin typeface="Oswald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CEB024F-F664-4BA8-9F11-5602CC2968F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20" r="21512"/>
          <a:stretch/>
        </p:blipFill>
        <p:spPr>
          <a:xfrm>
            <a:off x="0" y="-31530"/>
            <a:ext cx="39719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635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E6DEB7-D92E-4AF7-9600-0459A6776C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74399" y="540603"/>
            <a:ext cx="822325" cy="365125"/>
          </a:xfrm>
        </p:spPr>
        <p:txBody>
          <a:bodyPr/>
          <a:lstStyle/>
          <a:p>
            <a:r>
              <a:rPr lang="en-US" sz="3600" dirty="0">
                <a:solidFill>
                  <a:schemeClr val="tx1"/>
                </a:solidFill>
                <a:latin typeface="Oswald" pitchFamily="2" charset="0"/>
              </a:rPr>
              <a:t>06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D56EA9B-C022-4D42-8977-A8A57202631F}"/>
              </a:ext>
            </a:extLst>
          </p:cNvPr>
          <p:cNvSpPr txBox="1"/>
          <p:nvPr/>
        </p:nvSpPr>
        <p:spPr>
          <a:xfrm>
            <a:off x="4518023" y="676235"/>
            <a:ext cx="63706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0" i="0" u="none" strike="noStrike" dirty="0">
                <a:solidFill>
                  <a:srgbClr val="0D0D0D"/>
                </a:solidFill>
                <a:effectLst/>
                <a:latin typeface="Söhne"/>
              </a:rPr>
              <a:t>The Link Between Employee Engagement and Customer Satisfaction</a:t>
            </a:r>
            <a:endParaRPr lang="en-US" sz="2800" b="1" spc="600" dirty="0">
              <a:solidFill>
                <a:schemeClr val="tx1">
                  <a:lumMod val="95000"/>
                  <a:lumOff val="5000"/>
                </a:schemeClr>
              </a:solidFill>
              <a:latin typeface="Oswald" pitchFamily="2" charset="0"/>
            </a:endParaRPr>
          </a:p>
        </p:txBody>
      </p:sp>
      <p:pic>
        <p:nvPicPr>
          <p:cNvPr id="4" name="Picture 3" descr="A picture containing outdoor, nature, waterfall&#10;&#10;Description automatically generated">
            <a:extLst>
              <a:ext uri="{FF2B5EF4-FFF2-40B4-BE49-F238E27FC236}">
                <a16:creationId xmlns:a16="http://schemas.microsoft.com/office/drawing/2014/main" id="{A3BB8DD8-3978-5443-BE16-62AC84F869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443039" y="1443038"/>
            <a:ext cx="6858002" cy="397192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E1E6A7D-2B79-0048-A9F8-5896BB8305E8}"/>
              </a:ext>
            </a:extLst>
          </p:cNvPr>
          <p:cNvSpPr txBox="1"/>
          <p:nvPr/>
        </p:nvSpPr>
        <p:spPr>
          <a:xfrm>
            <a:off x="4409307" y="1617160"/>
            <a:ext cx="6588123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700" b="1" i="0" u="none" strike="noStrike" dirty="0">
                <a:solidFill>
                  <a:srgbClr val="0D0D0D"/>
                </a:solidFill>
                <a:effectLst/>
                <a:latin typeface="Söhne"/>
              </a:rPr>
              <a:t>Understanding Customer Needs:</a:t>
            </a:r>
            <a:endParaRPr lang="en-GB" sz="1700" b="0" i="0" u="none" strike="noStrike" dirty="0">
              <a:solidFill>
                <a:srgbClr val="0D0D0D"/>
              </a:solidFill>
              <a:effectLst/>
              <a:latin typeface="Söhne"/>
            </a:endParaRPr>
          </a:p>
          <a:p>
            <a:pPr lvl="1"/>
            <a:r>
              <a:rPr lang="en-GB" sz="1700" b="0" i="0" u="none" strike="noStrike" dirty="0">
                <a:solidFill>
                  <a:srgbClr val="0D0D0D"/>
                </a:solidFill>
                <a:effectLst/>
                <a:latin typeface="Söhne"/>
              </a:rPr>
              <a:t>Engaged and satisfied employees are more attuned to customer needs.</a:t>
            </a:r>
          </a:p>
          <a:p>
            <a:pPr lvl="1"/>
            <a:r>
              <a:rPr lang="en-GB" sz="1700" b="0" i="0" u="none" strike="noStrike" dirty="0">
                <a:solidFill>
                  <a:srgbClr val="0D0D0D"/>
                </a:solidFill>
                <a:effectLst/>
                <a:latin typeface="Söhne"/>
              </a:rPr>
              <a:t>Human-centric management fosters a customer-oriented mindset among staff.</a:t>
            </a:r>
          </a:p>
          <a:p>
            <a:r>
              <a:rPr lang="en-GB" sz="1700" b="1" i="0" u="none" strike="noStrike" dirty="0">
                <a:solidFill>
                  <a:srgbClr val="0D0D0D"/>
                </a:solidFill>
                <a:effectLst/>
                <a:latin typeface="Söhne"/>
              </a:rPr>
              <a:t>Enhanced Service Quality:</a:t>
            </a:r>
            <a:endParaRPr lang="en-GB" sz="1700" b="0" i="0" u="none" strike="noStrike" dirty="0">
              <a:solidFill>
                <a:srgbClr val="0D0D0D"/>
              </a:solidFill>
              <a:effectLst/>
              <a:latin typeface="Söhne"/>
            </a:endParaRPr>
          </a:p>
          <a:p>
            <a:pPr lvl="1"/>
            <a:r>
              <a:rPr lang="en-GB" sz="1700" b="0" i="0" u="none" strike="noStrike" dirty="0">
                <a:solidFill>
                  <a:srgbClr val="0D0D0D"/>
                </a:solidFill>
                <a:effectLst/>
                <a:latin typeface="Söhne"/>
              </a:rPr>
              <a:t>Motivated employees are more likely to deliver high-quality services.</a:t>
            </a:r>
          </a:p>
          <a:p>
            <a:pPr lvl="1"/>
            <a:r>
              <a:rPr lang="en-GB" sz="1700" b="0" i="0" u="none" strike="noStrike" dirty="0">
                <a:solidFill>
                  <a:srgbClr val="0D0D0D"/>
                </a:solidFill>
                <a:effectLst/>
                <a:latin typeface="Söhne"/>
              </a:rPr>
              <a:t>Positive work environments contribute to better customer interactions.</a:t>
            </a:r>
          </a:p>
          <a:p>
            <a:r>
              <a:rPr lang="en-GB" sz="1700" b="1" i="0" u="none" strike="noStrike" dirty="0">
                <a:solidFill>
                  <a:srgbClr val="0D0D0D"/>
                </a:solidFill>
                <a:effectLst/>
                <a:latin typeface="Söhne"/>
              </a:rPr>
              <a:t>Empathy and Relationship Building:</a:t>
            </a:r>
            <a:endParaRPr lang="en-GB" sz="1700" b="0" i="0" u="none" strike="noStrike" dirty="0">
              <a:solidFill>
                <a:srgbClr val="0D0D0D"/>
              </a:solidFill>
              <a:effectLst/>
              <a:latin typeface="Söhne"/>
            </a:endParaRPr>
          </a:p>
          <a:p>
            <a:pPr lvl="1"/>
            <a:r>
              <a:rPr lang="en-GB" sz="1700" b="0" i="0" u="none" strike="noStrike" dirty="0">
                <a:solidFill>
                  <a:srgbClr val="0D0D0D"/>
                </a:solidFill>
                <a:effectLst/>
                <a:latin typeface="Söhne"/>
              </a:rPr>
              <a:t>Human-centric management encourages empathy and understanding.</a:t>
            </a:r>
          </a:p>
          <a:p>
            <a:pPr lvl="1"/>
            <a:r>
              <a:rPr lang="en-GB" sz="1700" b="0" i="0" u="none" strike="noStrike" dirty="0">
                <a:solidFill>
                  <a:srgbClr val="0D0D0D"/>
                </a:solidFill>
                <a:effectLst/>
                <a:latin typeface="Söhne"/>
              </a:rPr>
              <a:t>Employees who feel supported are better equipped to build strong customer relationships.</a:t>
            </a:r>
          </a:p>
          <a:p>
            <a:r>
              <a:rPr lang="en-GB" sz="1700" b="1" i="0" u="none" strike="noStrike" dirty="0">
                <a:solidFill>
                  <a:srgbClr val="0D0D0D"/>
                </a:solidFill>
                <a:effectLst/>
                <a:latin typeface="Söhne"/>
              </a:rPr>
              <a:t>Innovation for Customer Solutions:</a:t>
            </a:r>
            <a:endParaRPr lang="en-GB" sz="1700" b="0" i="0" u="none" strike="noStrike" dirty="0">
              <a:solidFill>
                <a:srgbClr val="0D0D0D"/>
              </a:solidFill>
              <a:effectLst/>
              <a:latin typeface="Söhne"/>
            </a:endParaRPr>
          </a:p>
          <a:p>
            <a:pPr lvl="1"/>
            <a:r>
              <a:rPr lang="en-GB" sz="1700" b="0" i="0" u="none" strike="noStrike" dirty="0">
                <a:solidFill>
                  <a:srgbClr val="0D0D0D"/>
                </a:solidFill>
                <a:effectLst/>
                <a:latin typeface="Söhne"/>
              </a:rPr>
              <a:t>Engaged employees are more likely to contribute innovative ideas.</a:t>
            </a:r>
          </a:p>
          <a:p>
            <a:pPr lvl="1"/>
            <a:r>
              <a:rPr lang="en-GB" sz="1700" b="0" i="0" u="none" strike="noStrike" dirty="0">
                <a:solidFill>
                  <a:srgbClr val="0D0D0D"/>
                </a:solidFill>
                <a:effectLst/>
                <a:latin typeface="Söhne"/>
              </a:rPr>
              <a:t>Human-centric approaches fuel a culture of continuous improvement, benefiting customer solutions</a:t>
            </a:r>
            <a:r>
              <a:rPr lang="en-GB" b="0" i="0" u="none" strike="noStrike" dirty="0">
                <a:solidFill>
                  <a:srgbClr val="0D0D0D"/>
                </a:solidFill>
                <a:effectLst/>
                <a:latin typeface="Söhne"/>
              </a:rPr>
              <a:t>.</a:t>
            </a:r>
          </a:p>
          <a:p>
            <a:pPr marL="342900" indent="-342900">
              <a:buFont typeface="+mj-lt"/>
              <a:buAutoNum type="arabicPeriod"/>
            </a:pP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Helvetica" pitchFamily="2" charset="0"/>
            </a:endParaRPr>
          </a:p>
          <a:p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Helvetica" pitchFamily="2" charset="0"/>
            </a:endParaRPr>
          </a:p>
          <a:p>
            <a:pPr marL="342900" indent="-342900">
              <a:buFont typeface="+mj-lt"/>
              <a:buAutoNum type="arabicPeriod"/>
            </a:pP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99792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E6DEB7-D92E-4AF7-9600-0459A6776C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74399" y="6128603"/>
            <a:ext cx="822325" cy="365125"/>
          </a:xfrm>
        </p:spPr>
        <p:txBody>
          <a:bodyPr/>
          <a:lstStyle/>
          <a:p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Oswald" pitchFamily="2" charset="0"/>
              </a:rPr>
              <a:t>07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A241DD8-C43A-4191-8FCB-6BBCB40FDB8A}"/>
              </a:ext>
            </a:extLst>
          </p:cNvPr>
          <p:cNvSpPr txBox="1"/>
          <p:nvPr/>
        </p:nvSpPr>
        <p:spPr>
          <a:xfrm>
            <a:off x="308766" y="1873228"/>
            <a:ext cx="48387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pc="300" dirty="0">
                <a:latin typeface="Oswald" pitchFamily="2" charset="0"/>
              </a:rPr>
              <a:t>THANK YOU</a:t>
            </a:r>
          </a:p>
          <a:p>
            <a:pPr algn="ctr"/>
            <a:endParaRPr lang="en-US" sz="3200" b="1" spc="300" dirty="0">
              <a:latin typeface="Oswald" pitchFamily="2" charset="0"/>
            </a:endParaRPr>
          </a:p>
          <a:p>
            <a:pPr algn="ctr"/>
            <a:r>
              <a:rPr lang="en-US" b="1" spc="300" dirty="0">
                <a:latin typeface="Oswald" pitchFamily="2" charset="0"/>
              </a:rPr>
              <a:t>Connect on linkedin.com/in/petejking/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06ABCE6-72EC-4460-92C9-98B0CEAE88D6}"/>
              </a:ext>
            </a:extLst>
          </p:cNvPr>
          <p:cNvSpPr txBox="1"/>
          <p:nvPr/>
        </p:nvSpPr>
        <p:spPr>
          <a:xfrm>
            <a:off x="6013450" y="1019175"/>
            <a:ext cx="52292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Ask Questions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DB5CE0F-E01B-41E4-8A0A-D9AA70735DCE}"/>
              </a:ext>
            </a:extLst>
          </p:cNvPr>
          <p:cNvSpPr txBox="1"/>
          <p:nvPr/>
        </p:nvSpPr>
        <p:spPr>
          <a:xfrm>
            <a:off x="6013450" y="2847975"/>
            <a:ext cx="52292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Believe in yourself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35D8044-CD1B-4FA2-9CFA-6EFE47F99785}"/>
              </a:ext>
            </a:extLst>
          </p:cNvPr>
          <p:cNvSpPr txBox="1"/>
          <p:nvPr/>
        </p:nvSpPr>
        <p:spPr>
          <a:xfrm>
            <a:off x="6013449" y="4667250"/>
            <a:ext cx="52292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Don’t be scared to ask for help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2DC537A-E68E-469F-65EA-241D90A32B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941935" cy="166145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7A662B1-3F8D-8660-2458-2C004137942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250" t="41924" r="24003" b="3811"/>
          <a:stretch/>
        </p:blipFill>
        <p:spPr>
          <a:xfrm>
            <a:off x="1606547" y="3835400"/>
            <a:ext cx="2243139" cy="2293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5853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Custom 2">
      <a:majorFont>
        <a:latin typeface="Oswald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lkan Xchange PPT Template icloud" id="{8A387D36-C745-DC40-9E2D-1D4D919DB31C}" vid="{89465D2B-5B2D-FE4B-B40A-983F0EA1844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263</TotalTime>
  <Words>453</Words>
  <Application>Microsoft Office PowerPoint</Application>
  <PresentationFormat>Widescreen</PresentationFormat>
  <Paragraphs>77</Paragraphs>
  <Slides>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peter king</dc:creator>
  <cp:lastModifiedBy>peter king</cp:lastModifiedBy>
  <cp:revision>4</cp:revision>
  <dcterms:created xsi:type="dcterms:W3CDTF">2021-10-03T12:00:56Z</dcterms:created>
  <dcterms:modified xsi:type="dcterms:W3CDTF">2024-02-27T17:20:56Z</dcterms:modified>
</cp:coreProperties>
</file>